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gif" ContentType="image/gif"/>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5" r:id="rId2"/>
  </p:sldMasterIdLst>
  <p:notesMasterIdLst>
    <p:notesMasterId r:id="rId39"/>
  </p:notesMasterIdLst>
  <p:handoutMasterIdLst>
    <p:handoutMasterId r:id="rId40"/>
  </p:handoutMasterIdLst>
  <p:sldIdLst>
    <p:sldId id="258" r:id="rId3"/>
    <p:sldId id="304" r:id="rId4"/>
    <p:sldId id="307" r:id="rId5"/>
    <p:sldId id="375" r:id="rId6"/>
    <p:sldId id="309" r:id="rId7"/>
    <p:sldId id="263" r:id="rId8"/>
    <p:sldId id="268" r:id="rId9"/>
    <p:sldId id="267" r:id="rId10"/>
    <p:sldId id="312" r:id="rId11"/>
    <p:sldId id="313" r:id="rId12"/>
    <p:sldId id="358" r:id="rId13"/>
    <p:sldId id="316" r:id="rId14"/>
    <p:sldId id="364" r:id="rId15"/>
    <p:sldId id="382" r:id="rId16"/>
    <p:sldId id="383" r:id="rId17"/>
    <p:sldId id="365" r:id="rId18"/>
    <p:sldId id="366" r:id="rId19"/>
    <p:sldId id="299" r:id="rId20"/>
    <p:sldId id="384" r:id="rId21"/>
    <p:sldId id="367" r:id="rId22"/>
    <p:sldId id="369" r:id="rId23"/>
    <p:sldId id="315" r:id="rId24"/>
    <p:sldId id="370" r:id="rId25"/>
    <p:sldId id="374" r:id="rId26"/>
    <p:sldId id="319" r:id="rId27"/>
    <p:sldId id="371" r:id="rId28"/>
    <p:sldId id="373" r:id="rId29"/>
    <p:sldId id="320" r:id="rId30"/>
    <p:sldId id="321" r:id="rId31"/>
    <p:sldId id="322" r:id="rId32"/>
    <p:sldId id="332" r:id="rId33"/>
    <p:sldId id="333" r:id="rId34"/>
    <p:sldId id="334" r:id="rId35"/>
    <p:sldId id="335" r:id="rId36"/>
    <p:sldId id="336" r:id="rId37"/>
    <p:sldId id="356" r:id="rId38"/>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491" autoAdjust="0"/>
    <p:restoredTop sz="75988" autoAdjust="0"/>
  </p:normalViewPr>
  <p:slideViewPr>
    <p:cSldViewPr snapToGrid="0" snapToObjects="1">
      <p:cViewPr varScale="1">
        <p:scale>
          <a:sx n="55" d="100"/>
          <a:sy n="55" d="100"/>
        </p:scale>
        <p:origin x="-1758" y="-78"/>
      </p:cViewPr>
      <p:guideLst>
        <p:guide orient="horz" pos="2160"/>
        <p:guide pos="2880"/>
      </p:guideLst>
    </p:cSldViewPr>
  </p:slideViewPr>
  <p:notesTextViewPr>
    <p:cViewPr>
      <p:scale>
        <a:sx n="100" d="100"/>
        <a:sy n="100" d="100"/>
      </p:scale>
      <p:origin x="0" y="0"/>
    </p:cViewPr>
  </p:notesTextViewPr>
  <p:notesViewPr>
    <p:cSldViewPr snapToGrid="0" snapToObjects="1">
      <p:cViewPr varScale="1">
        <p:scale>
          <a:sx n="70" d="100"/>
          <a:sy n="70" d="100"/>
        </p:scale>
        <p:origin x="2760" y="4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5B4A1428-77E1-439A-BBAD-2DEEB775A846}" type="datetimeFigureOut">
              <a:rPr lang="en-US" smtClean="0"/>
              <a:pPr/>
              <a:t>6/29/2017</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6454F12E-8638-4AD2-9E68-8FA940E8FFBF}" type="slidenum">
              <a:rPr lang="en-GB" smtClean="0"/>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0C9EB2F-3EFB-479F-8F53-F994CF3A882F}" type="datetimeFigureOut">
              <a:rPr lang="en-GB" smtClean="0"/>
              <a:pPr/>
              <a:t>29/06/2017</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56793CA-DB45-4639-86C8-7FE3961DB019}" type="slidenum">
              <a:rPr lang="en-GB" smtClean="0"/>
              <a:pPr/>
              <a:t>‹#›</a:t>
            </a:fld>
            <a:endParaRPr lang="en-GB"/>
          </a:p>
        </p:txBody>
      </p:sp>
    </p:spTree>
    <p:extLst>
      <p:ext uri="{BB962C8B-B14F-4D97-AF65-F5344CB8AC3E}">
        <p14:creationId xmlns:p14="http://schemas.microsoft.com/office/powerpoint/2010/main" xmlns="" val="846491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uFillTx/>
            </a:endParaRPr>
          </a:p>
        </p:txBody>
      </p:sp>
      <p:sp>
        <p:nvSpPr>
          <p:cNvPr id="4" name="Slide Number Placeholder 3"/>
          <p:cNvSpPr>
            <a:spLocks noGrp="1"/>
          </p:cNvSpPr>
          <p:nvPr>
            <p:ph type="sldNum" sz="quarter" idx="10"/>
          </p:nvPr>
        </p:nvSpPr>
        <p:spPr/>
        <p:txBody>
          <a:bodyPr/>
          <a:lstStyle/>
          <a:p>
            <a:fld id="{CBCA7584-62E0-42B8-ABA3-F180EFE3A992}" type="slidenum">
              <a:rPr lang="en-GB" smtClean="0">
                <a:uFillTx/>
              </a:rPr>
              <a:pPr/>
              <a:t>1</a:t>
            </a:fld>
            <a:endParaRPr lang="en-GB">
              <a:uFillTx/>
            </a:endParaRPr>
          </a:p>
        </p:txBody>
      </p:sp>
    </p:spTree>
    <p:extLst>
      <p:ext uri="{BB962C8B-B14F-4D97-AF65-F5344CB8AC3E}">
        <p14:creationId xmlns:p14="http://schemas.microsoft.com/office/powerpoint/2010/main" xmlns="" val="11000674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EBBBDF7-9DCA-42B1-9ADD-26FE28605C8F}" type="slidenum">
              <a:rPr lang="en-GB" smtClean="0"/>
              <a:pPr/>
              <a:t>3</a:t>
            </a:fld>
            <a:endParaRPr lang="en-GB"/>
          </a:p>
        </p:txBody>
      </p:sp>
    </p:spTree>
    <p:extLst>
      <p:ext uri="{BB962C8B-B14F-4D97-AF65-F5344CB8AC3E}">
        <p14:creationId xmlns:p14="http://schemas.microsoft.com/office/powerpoint/2010/main" xmlns="" val="21077254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baseline="0" dirty="0" smtClean="0"/>
          </a:p>
          <a:p>
            <a:r>
              <a:rPr lang="en-GB" baseline="0" dirty="0" smtClean="0"/>
              <a:t>Depth is a key word.  It’s no longer good enough to be able to be fluent with procedures.  Children need to examine and discuss the structure of the Maths in depth in order to be able to reason, make generalisations and apply their understanding to non-familiar problems.</a:t>
            </a:r>
            <a:endParaRPr lang="en-GB" dirty="0"/>
          </a:p>
        </p:txBody>
      </p:sp>
      <p:sp>
        <p:nvSpPr>
          <p:cNvPr id="4" name="Slide Number Placeholder 3"/>
          <p:cNvSpPr>
            <a:spLocks noGrp="1"/>
          </p:cNvSpPr>
          <p:nvPr>
            <p:ph type="sldNum" sz="quarter" idx="10"/>
          </p:nvPr>
        </p:nvSpPr>
        <p:spPr/>
        <p:txBody>
          <a:bodyPr/>
          <a:lstStyle/>
          <a:p>
            <a:fld id="{CBCA7584-62E0-42B8-ABA3-F180EFE3A992}" type="slidenum">
              <a:rPr lang="en-GB" smtClean="0">
                <a:uFillTx/>
              </a:rPr>
              <a:pPr/>
              <a:t>4</a:t>
            </a:fld>
            <a:endParaRPr lang="en-GB">
              <a:uFillTx/>
            </a:endParaRPr>
          </a:p>
        </p:txBody>
      </p:sp>
    </p:spTree>
    <p:extLst>
      <p:ext uri="{BB962C8B-B14F-4D97-AF65-F5344CB8AC3E}">
        <p14:creationId xmlns:p14="http://schemas.microsoft.com/office/powerpoint/2010/main" xmlns="" val="19839310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CE912A-0076-440F-ABB2-F2A640C8877D}" type="slidenum">
              <a:rPr lang="en-GB" smtClean="0"/>
              <a:pPr/>
              <a:t>5</a:t>
            </a:fld>
            <a:endParaRPr lang="en-GB"/>
          </a:p>
        </p:txBody>
      </p:sp>
    </p:spTree>
    <p:extLst>
      <p:ext uri="{BB962C8B-B14F-4D97-AF65-F5344CB8AC3E}">
        <p14:creationId xmlns:p14="http://schemas.microsoft.com/office/powerpoint/2010/main" xmlns="" val="8674896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uFillTx/>
            </a:endParaRPr>
          </a:p>
        </p:txBody>
      </p:sp>
      <p:sp>
        <p:nvSpPr>
          <p:cNvPr id="4" name="Slide Number Placeholder 3"/>
          <p:cNvSpPr>
            <a:spLocks noGrp="1"/>
          </p:cNvSpPr>
          <p:nvPr>
            <p:ph type="sldNum" sz="quarter" idx="10"/>
          </p:nvPr>
        </p:nvSpPr>
        <p:spPr/>
        <p:txBody>
          <a:bodyPr/>
          <a:lstStyle/>
          <a:p>
            <a:fld id="{CBCA7584-62E0-42B8-ABA3-F180EFE3A992}" type="slidenum">
              <a:rPr lang="en-GB" smtClean="0">
                <a:uFillTx/>
              </a:rPr>
              <a:pPr/>
              <a:t>6</a:t>
            </a:fld>
            <a:endParaRPr lang="en-GB">
              <a:uFillTx/>
            </a:endParaRPr>
          </a:p>
        </p:txBody>
      </p:sp>
    </p:spTree>
    <p:extLst>
      <p:ext uri="{BB962C8B-B14F-4D97-AF65-F5344CB8AC3E}">
        <p14:creationId xmlns:p14="http://schemas.microsoft.com/office/powerpoint/2010/main" xmlns="" val="24694355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baseline="0" dirty="0" smtClean="0">
              <a:uFillTx/>
            </a:endParaRPr>
          </a:p>
        </p:txBody>
      </p:sp>
      <p:sp>
        <p:nvSpPr>
          <p:cNvPr id="4" name="Slide Number Placeholder 3"/>
          <p:cNvSpPr>
            <a:spLocks noGrp="1"/>
          </p:cNvSpPr>
          <p:nvPr>
            <p:ph type="sldNum" sz="quarter" idx="10"/>
          </p:nvPr>
        </p:nvSpPr>
        <p:spPr/>
        <p:txBody>
          <a:bodyPr/>
          <a:lstStyle/>
          <a:p>
            <a:fld id="{CBCA7584-62E0-42B8-ABA3-F180EFE3A992}" type="slidenum">
              <a:rPr lang="en-GB" smtClean="0">
                <a:uFillTx/>
              </a:rPr>
              <a:pPr/>
              <a:t>7</a:t>
            </a:fld>
            <a:endParaRPr lang="en-GB">
              <a:uFillTx/>
            </a:endParaRPr>
          </a:p>
        </p:txBody>
      </p:sp>
    </p:spTree>
    <p:extLst>
      <p:ext uri="{BB962C8B-B14F-4D97-AF65-F5344CB8AC3E}">
        <p14:creationId xmlns:p14="http://schemas.microsoft.com/office/powerpoint/2010/main" xmlns="" val="30223585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uFillTx/>
            </a:endParaRPr>
          </a:p>
        </p:txBody>
      </p:sp>
      <p:sp>
        <p:nvSpPr>
          <p:cNvPr id="4" name="Slide Number Placeholder 3"/>
          <p:cNvSpPr>
            <a:spLocks noGrp="1"/>
          </p:cNvSpPr>
          <p:nvPr>
            <p:ph type="sldNum" sz="quarter" idx="10"/>
          </p:nvPr>
        </p:nvSpPr>
        <p:spPr/>
        <p:txBody>
          <a:bodyPr/>
          <a:lstStyle/>
          <a:p>
            <a:fld id="{456793CA-DB45-4639-86C8-7FE3961DB019}" type="slidenum">
              <a:rPr lang="en-GB" smtClean="0"/>
              <a:pPr/>
              <a:t>8</a:t>
            </a:fld>
            <a:endParaRPr lang="en-GB"/>
          </a:p>
        </p:txBody>
      </p:sp>
    </p:spTree>
    <p:extLst>
      <p:ext uri="{BB962C8B-B14F-4D97-AF65-F5344CB8AC3E}">
        <p14:creationId xmlns:p14="http://schemas.microsoft.com/office/powerpoint/2010/main" xmlns="" val="2615240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92ACDE-330F-46DE-B960-621B54B468B2}" type="slidenum">
              <a:rPr lang="en-GB" smtClean="0"/>
              <a:pPr/>
              <a:t>9</a:t>
            </a:fld>
            <a:endParaRPr lang="en-GB"/>
          </a:p>
        </p:txBody>
      </p:sp>
    </p:spTree>
    <p:extLst>
      <p:ext uri="{BB962C8B-B14F-4D97-AF65-F5344CB8AC3E}">
        <p14:creationId xmlns:p14="http://schemas.microsoft.com/office/powerpoint/2010/main" xmlns="" val="4511298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9163" y="744538"/>
            <a:ext cx="4960937"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C25E3A9-6DAF-4D9A-A9FE-9F4BE1864FCD}" type="slidenum">
              <a:rPr lang="en-GB" smtClean="0">
                <a:solidFill>
                  <a:prstClr val="black"/>
                </a:solidFill>
              </a:rPr>
              <a:pPr/>
              <a:t>11</a:t>
            </a:fld>
            <a:endParaRPr lang="en-GB">
              <a:solidFill>
                <a:prstClr val="black"/>
              </a:solidFill>
            </a:endParaRPr>
          </a:p>
        </p:txBody>
      </p:sp>
    </p:spTree>
    <p:extLst>
      <p:ext uri="{BB962C8B-B14F-4D97-AF65-F5344CB8AC3E}">
        <p14:creationId xmlns:p14="http://schemas.microsoft.com/office/powerpoint/2010/main" xmlns="" val="12997693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01F3F2D-D3FD-4D2E-BEA8-5F8565663AF0}" type="slidenum">
              <a:rPr lang="en-GB" smtClean="0"/>
              <a:pPr/>
              <a:t>12</a:t>
            </a:fld>
            <a:endParaRPr lang="en-GB"/>
          </a:p>
        </p:txBody>
      </p:sp>
    </p:spTree>
    <p:extLst>
      <p:ext uri="{BB962C8B-B14F-4D97-AF65-F5344CB8AC3E}">
        <p14:creationId xmlns:p14="http://schemas.microsoft.com/office/powerpoint/2010/main" xmlns="" val="40519463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01F3F2D-D3FD-4D2E-BEA8-5F8565663AF0}" type="slidenum">
              <a:rPr lang="en-GB" smtClean="0"/>
              <a:pPr/>
              <a:t>13</a:t>
            </a:fld>
            <a:endParaRPr lang="en-GB"/>
          </a:p>
        </p:txBody>
      </p:sp>
    </p:spTree>
    <p:extLst>
      <p:ext uri="{BB962C8B-B14F-4D97-AF65-F5344CB8AC3E}">
        <p14:creationId xmlns:p14="http://schemas.microsoft.com/office/powerpoint/2010/main" xmlns="" val="40519463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56793CA-DB45-4639-86C8-7FE3961DB019}" type="slidenum">
              <a:rPr lang="en-GB" smtClean="0"/>
              <a:pPr/>
              <a:t>18</a:t>
            </a:fld>
            <a:endParaRPr lang="en-GB"/>
          </a:p>
        </p:txBody>
      </p:sp>
    </p:spTree>
    <p:extLst>
      <p:ext uri="{BB962C8B-B14F-4D97-AF65-F5344CB8AC3E}">
        <p14:creationId xmlns:p14="http://schemas.microsoft.com/office/powerpoint/2010/main" xmlns="" val="3337214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01F3F2D-D3FD-4D2E-BEA8-5F8565663AF0}" type="slidenum">
              <a:rPr lang="en-GB" smtClean="0"/>
              <a:pPr/>
              <a:t>25</a:t>
            </a:fld>
            <a:endParaRPr lang="en-GB"/>
          </a:p>
        </p:txBody>
      </p:sp>
    </p:spTree>
    <p:extLst>
      <p:ext uri="{BB962C8B-B14F-4D97-AF65-F5344CB8AC3E}">
        <p14:creationId xmlns:p14="http://schemas.microsoft.com/office/powerpoint/2010/main" xmlns="" val="34386993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uFillTx/>
            </a:endParaRPr>
          </a:p>
        </p:txBody>
      </p:sp>
      <p:sp>
        <p:nvSpPr>
          <p:cNvPr id="4" name="Slide Number Placeholder 3"/>
          <p:cNvSpPr>
            <a:spLocks noGrp="1"/>
          </p:cNvSpPr>
          <p:nvPr>
            <p:ph type="sldNum" sz="quarter" idx="10"/>
          </p:nvPr>
        </p:nvSpPr>
        <p:spPr/>
        <p:txBody>
          <a:bodyPr/>
          <a:lstStyle/>
          <a:p>
            <a:fld id="{98047B3C-F717-427C-8623-D0722EFFADB0}" type="slidenum">
              <a:rPr lang="en-GB" smtClean="0">
                <a:uFillTx/>
              </a:rPr>
              <a:pPr/>
              <a:t>26</a:t>
            </a:fld>
            <a:endParaRPr lang="en-GB">
              <a:uFillTx/>
            </a:endParaRPr>
          </a:p>
        </p:txBody>
      </p:sp>
    </p:spTree>
    <p:extLst>
      <p:ext uri="{BB962C8B-B14F-4D97-AF65-F5344CB8AC3E}">
        <p14:creationId xmlns:p14="http://schemas.microsoft.com/office/powerpoint/2010/main" xmlns="" val="39072083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CBCA7584-62E0-42B8-ABA3-F180EFE3A992}" type="slidenum">
              <a:rPr lang="en-GB" smtClean="0">
                <a:uFillTx/>
              </a:rPr>
              <a:pPr/>
              <a:t>27</a:t>
            </a:fld>
            <a:endParaRPr lang="en-GB">
              <a:uFillTx/>
            </a:endParaRPr>
          </a:p>
        </p:txBody>
      </p:sp>
    </p:spTree>
    <p:extLst>
      <p:ext uri="{BB962C8B-B14F-4D97-AF65-F5344CB8AC3E}">
        <p14:creationId xmlns:p14="http://schemas.microsoft.com/office/powerpoint/2010/main" xmlns="" val="21099750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Traditional</a:t>
            </a:r>
            <a:r>
              <a:rPr lang="en-GB" baseline="0" dirty="0"/>
              <a:t> way</a:t>
            </a:r>
          </a:p>
          <a:p>
            <a:endParaRPr lang="en-GB" dirty="0"/>
          </a:p>
          <a:p>
            <a:r>
              <a:rPr lang="en-GB" dirty="0"/>
              <a:t>Representation</a:t>
            </a:r>
            <a:r>
              <a:rPr lang="en-GB" baseline="0" dirty="0"/>
              <a:t> and structure is not just something to be used with young children.  Consider introducing algebra to children in year 6.  The example above is an arithmetic example of solving an algebraic equation.  But if algebra was taught with an emphasis on representation and structure what model could we give children to begin to develop a conceptual understanding?</a:t>
            </a:r>
            <a:endParaRPr lang="en-GB" dirty="0"/>
          </a:p>
        </p:txBody>
      </p:sp>
      <p:sp>
        <p:nvSpPr>
          <p:cNvPr id="4" name="Slide Number Placeholder 3"/>
          <p:cNvSpPr>
            <a:spLocks noGrp="1"/>
          </p:cNvSpPr>
          <p:nvPr>
            <p:ph type="sldNum" sz="quarter" idx="10"/>
          </p:nvPr>
        </p:nvSpPr>
        <p:spPr/>
        <p:txBody>
          <a:bodyPr/>
          <a:lstStyle/>
          <a:p>
            <a:fld id="{601F3F2D-D3FD-4D2E-BEA8-5F8565663AF0}" type="slidenum">
              <a:rPr lang="en-GB" smtClean="0"/>
              <a:pPr/>
              <a:t>29</a:t>
            </a:fld>
            <a:endParaRPr lang="en-GB"/>
          </a:p>
        </p:txBody>
      </p:sp>
    </p:spTree>
    <p:extLst>
      <p:ext uri="{BB962C8B-B14F-4D97-AF65-F5344CB8AC3E}">
        <p14:creationId xmlns:p14="http://schemas.microsoft.com/office/powerpoint/2010/main" xmlns="" val="40084687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01F3F2D-D3FD-4D2E-BEA8-5F8565663AF0}" type="slidenum">
              <a:rPr lang="en-GB" smtClean="0"/>
              <a:pPr/>
              <a:t>30</a:t>
            </a:fld>
            <a:endParaRPr lang="en-GB"/>
          </a:p>
        </p:txBody>
      </p:sp>
    </p:spTree>
    <p:extLst>
      <p:ext uri="{BB962C8B-B14F-4D97-AF65-F5344CB8AC3E}">
        <p14:creationId xmlns:p14="http://schemas.microsoft.com/office/powerpoint/2010/main" xmlns="" val="4435795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01F3F2D-D3FD-4D2E-BEA8-5F8565663AF0}" type="slidenum">
              <a:rPr lang="en-GB" smtClean="0"/>
              <a:pPr/>
              <a:t>31</a:t>
            </a:fld>
            <a:endParaRPr lang="en-GB"/>
          </a:p>
        </p:txBody>
      </p:sp>
    </p:spTree>
    <p:extLst>
      <p:ext uri="{BB962C8B-B14F-4D97-AF65-F5344CB8AC3E}">
        <p14:creationId xmlns:p14="http://schemas.microsoft.com/office/powerpoint/2010/main" xmlns="" val="41348470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01F3F2D-D3FD-4D2E-BEA8-5F8565663AF0}" type="slidenum">
              <a:rPr lang="en-GB" smtClean="0"/>
              <a:pPr/>
              <a:t>32</a:t>
            </a:fld>
            <a:endParaRPr lang="en-GB"/>
          </a:p>
        </p:txBody>
      </p:sp>
    </p:spTree>
    <p:extLst>
      <p:ext uri="{BB962C8B-B14F-4D97-AF65-F5344CB8AC3E}">
        <p14:creationId xmlns:p14="http://schemas.microsoft.com/office/powerpoint/2010/main" xmlns="" val="39399001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01F3F2D-D3FD-4D2E-BEA8-5F8565663AF0}" type="slidenum">
              <a:rPr lang="en-GB" smtClean="0"/>
              <a:pPr/>
              <a:t>33</a:t>
            </a:fld>
            <a:endParaRPr lang="en-GB"/>
          </a:p>
        </p:txBody>
      </p:sp>
    </p:spTree>
    <p:extLst>
      <p:ext uri="{BB962C8B-B14F-4D97-AF65-F5344CB8AC3E}">
        <p14:creationId xmlns:p14="http://schemas.microsoft.com/office/powerpoint/2010/main" xmlns="" val="1071306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Have a go</a:t>
            </a:r>
          </a:p>
        </p:txBody>
      </p:sp>
      <p:sp>
        <p:nvSpPr>
          <p:cNvPr id="4" name="Slide Number Placeholder 3"/>
          <p:cNvSpPr>
            <a:spLocks noGrp="1"/>
          </p:cNvSpPr>
          <p:nvPr>
            <p:ph type="sldNum" sz="quarter" idx="10"/>
          </p:nvPr>
        </p:nvSpPr>
        <p:spPr/>
        <p:txBody>
          <a:bodyPr/>
          <a:lstStyle/>
          <a:p>
            <a:pPr>
              <a:defRPr/>
            </a:pPr>
            <a:fld id="{FBC0A358-B697-42E3-ABC4-6A9656BC5175}" type="slidenum">
              <a:rPr lang="en-GB" smtClean="0">
                <a:solidFill>
                  <a:prstClr val="black"/>
                </a:solidFill>
              </a:rPr>
              <a:pPr>
                <a:defRPr/>
              </a:pPr>
              <a:t>34</a:t>
            </a:fld>
            <a:endParaRPr lang="en-GB">
              <a:solidFill>
                <a:prstClr val="black"/>
              </a:solidFill>
            </a:endParaRPr>
          </a:p>
        </p:txBody>
      </p:sp>
    </p:spTree>
    <p:extLst>
      <p:ext uri="{BB962C8B-B14F-4D97-AF65-F5344CB8AC3E}">
        <p14:creationId xmlns:p14="http://schemas.microsoft.com/office/powerpoint/2010/main" xmlns="" val="29580773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456793CA-DB45-4639-86C8-7FE3961DB019}" type="slidenum">
              <a:rPr lang="en-GB" smtClean="0"/>
              <a:pPr/>
              <a:t>36</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powerpoint template.jpg"/>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3" name="Subtitle 2"/>
          <p:cNvSpPr>
            <a:spLocks noGrp="1"/>
          </p:cNvSpPr>
          <p:nvPr>
            <p:ph type="subTitle" idx="1"/>
          </p:nvPr>
        </p:nvSpPr>
        <p:spPr>
          <a:xfrm>
            <a:off x="1371600" y="4261982"/>
            <a:ext cx="6400800" cy="752749"/>
          </a:xfrm>
        </p:spPr>
        <p:txBody>
          <a:bodyPr>
            <a:normAutofit/>
          </a:bodyPr>
          <a:lstStyle>
            <a:lvl1pPr marL="0" indent="0" algn="ctr">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dirty="0"/>
          </a:p>
        </p:txBody>
      </p:sp>
      <p:sp>
        <p:nvSpPr>
          <p:cNvPr id="7" name="Title 1"/>
          <p:cNvSpPr>
            <a:spLocks noGrp="1"/>
          </p:cNvSpPr>
          <p:nvPr>
            <p:ph type="title"/>
          </p:nvPr>
        </p:nvSpPr>
        <p:spPr>
          <a:xfrm>
            <a:off x="457200" y="2918063"/>
            <a:ext cx="8229600" cy="1143000"/>
          </a:xfrm>
        </p:spPr>
        <p:txBody>
          <a:bodyPr/>
          <a:lstStyle>
            <a:lvl1pPr algn="ctr">
              <a:defRPr b="1"/>
            </a:lvl1pPr>
          </a:lstStyle>
          <a:p>
            <a:r>
              <a:rPr lang="en-US" smtClean="0"/>
              <a:t>Click to edit Master title style</a:t>
            </a:r>
            <a:endParaRPr lang="en-GB" dirty="0"/>
          </a:p>
        </p:txBody>
      </p:sp>
    </p:spTree>
    <p:extLst>
      <p:ext uri="{BB962C8B-B14F-4D97-AF65-F5344CB8AC3E}">
        <p14:creationId xmlns:p14="http://schemas.microsoft.com/office/powerpoint/2010/main" xmlns="" val="3783888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52386"/>
            <a:ext cx="8229600" cy="1143000"/>
          </a:xfrm>
        </p:spPr>
        <p:txBody>
          <a:bodyPr/>
          <a:lstStyle/>
          <a:p>
            <a:r>
              <a:rPr lang="en-US" smtClean="0"/>
              <a:t>Click to edit Master title style</a:t>
            </a:r>
            <a:endParaRPr lang="en-GB" dirty="0"/>
          </a:p>
        </p:txBody>
      </p:sp>
      <p:sp>
        <p:nvSpPr>
          <p:cNvPr id="3" name="Content Placeholder 2"/>
          <p:cNvSpPr>
            <a:spLocks noGrp="1"/>
          </p:cNvSpPr>
          <p:nvPr>
            <p:ph idx="1"/>
          </p:nvPr>
        </p:nvSpPr>
        <p:spPr>
          <a:xfrm>
            <a:off x="457200" y="1677948"/>
            <a:ext cx="8229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551160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2420900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1295505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xmlns="" val="2252270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772400" y="6135089"/>
            <a:ext cx="766380" cy="370171"/>
          </a:xfrm>
          <a:prstGeom prst="rect">
            <a:avLst/>
          </a:prstGeom>
        </p:spPr>
        <p:txBody>
          <a:bodyPr/>
          <a:lstStyle/>
          <a:p>
            <a:fld id="{54F0E8E4-3B00-441C-A21D-48FD997BCD9D}" type="datetimeFigureOut">
              <a:rPr lang="en-GB" smtClean="0"/>
              <a:pPr/>
              <a:t>29/06/2017</a:t>
            </a:fld>
            <a:endParaRPr lang="en-GB"/>
          </a:p>
        </p:txBody>
      </p:sp>
      <p:sp>
        <p:nvSpPr>
          <p:cNvPr id="3" name="Footer Placeholder 2"/>
          <p:cNvSpPr>
            <a:spLocks noGrp="1"/>
          </p:cNvSpPr>
          <p:nvPr>
            <p:ph type="ftr" sz="quarter" idx="11"/>
          </p:nvPr>
        </p:nvSpPr>
        <p:spPr>
          <a:xfrm>
            <a:off x="1942415" y="6135809"/>
            <a:ext cx="5716488" cy="365125"/>
          </a:xfrm>
          <a:prstGeom prst="rect">
            <a:avLst/>
          </a:prstGeom>
        </p:spPr>
        <p:txBody>
          <a:bodyPr/>
          <a:lstStyle/>
          <a:p>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a:xfrm>
            <a:off x="511228" y="787783"/>
            <a:ext cx="584978" cy="365125"/>
          </a:xfrm>
          <a:prstGeom prst="rect">
            <a:avLst/>
          </a:prstGeom>
        </p:spPr>
        <p:txBody>
          <a:bodyPr/>
          <a:lstStyle/>
          <a:p>
            <a:fld id="{DA3B3871-7365-44B5-9B5E-53CA8BD2AC98}" type="slidenum">
              <a:rPr lang="en-GB" smtClean="0"/>
              <a:pPr/>
              <a:t>‹#›</a:t>
            </a:fld>
            <a:endParaRPr lang="en-GB"/>
          </a:p>
        </p:txBody>
      </p:sp>
    </p:spTree>
    <p:extLst>
      <p:ext uri="{BB962C8B-B14F-4D97-AF65-F5344CB8AC3E}">
        <p14:creationId xmlns:p14="http://schemas.microsoft.com/office/powerpoint/2010/main" xmlns="" val="3369505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powerpoint template.jpg"/>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3" name="Subtitle 2"/>
          <p:cNvSpPr>
            <a:spLocks noGrp="1"/>
          </p:cNvSpPr>
          <p:nvPr>
            <p:ph type="subTitle" idx="1"/>
          </p:nvPr>
        </p:nvSpPr>
        <p:spPr>
          <a:xfrm>
            <a:off x="1371600" y="4261982"/>
            <a:ext cx="6400800" cy="752749"/>
          </a:xfrm>
        </p:spPr>
        <p:txBody>
          <a:bodyPr>
            <a:normAutofit/>
          </a:bodyPr>
          <a:lstStyle>
            <a:lvl1pPr marL="0" indent="0" algn="ctr">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smtClean="0"/>
              <a:t>Click to edit Master subtitle style</a:t>
            </a:r>
            <a:endParaRPr lang="en-GB" dirty="0"/>
          </a:p>
        </p:txBody>
      </p:sp>
      <p:sp>
        <p:nvSpPr>
          <p:cNvPr id="7" name="Title 1"/>
          <p:cNvSpPr>
            <a:spLocks noGrp="1"/>
          </p:cNvSpPr>
          <p:nvPr>
            <p:ph type="title"/>
          </p:nvPr>
        </p:nvSpPr>
        <p:spPr>
          <a:xfrm>
            <a:off x="457200" y="2918063"/>
            <a:ext cx="8229600" cy="1143000"/>
          </a:xfrm>
        </p:spPr>
        <p:txBody>
          <a:bodyPr/>
          <a:lstStyle>
            <a:lvl1pPr algn="ctr">
              <a:defRPr b="1"/>
            </a:lvl1pPr>
          </a:lstStyle>
          <a:p>
            <a:r>
              <a:rPr lang="en-GB" dirty="0" smtClean="0"/>
              <a:t>Click to edit Master title style</a:t>
            </a:r>
            <a:endParaRPr lang="en-GB" dirty="0"/>
          </a:p>
        </p:txBody>
      </p:sp>
    </p:spTree>
    <p:extLst>
      <p:ext uri="{BB962C8B-B14F-4D97-AF65-F5344CB8AC3E}">
        <p14:creationId xmlns:p14="http://schemas.microsoft.com/office/powerpoint/2010/main" xmlns="" val="2379335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52386"/>
            <a:ext cx="8229600" cy="1143000"/>
          </a:xfrm>
        </p:spPr>
        <p:txBody>
          <a:bodyPr/>
          <a:lstStyle/>
          <a:p>
            <a:r>
              <a:rPr lang="en-GB" dirty="0" smtClean="0"/>
              <a:t>Click to edit Master title style</a:t>
            </a:r>
            <a:endParaRPr lang="en-GB" dirty="0"/>
          </a:p>
        </p:txBody>
      </p:sp>
      <p:sp>
        <p:nvSpPr>
          <p:cNvPr id="3" name="Content Placeholder 2"/>
          <p:cNvSpPr>
            <a:spLocks noGrp="1"/>
          </p:cNvSpPr>
          <p:nvPr>
            <p:ph idx="1"/>
          </p:nvPr>
        </p:nvSpPr>
        <p:spPr>
          <a:xfrm>
            <a:off x="457200" y="1677948"/>
            <a:ext cx="8229600" cy="4525963"/>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Tree>
    <p:extLst>
      <p:ext uri="{BB962C8B-B14F-4D97-AF65-F5344CB8AC3E}">
        <p14:creationId xmlns:p14="http://schemas.microsoft.com/office/powerpoint/2010/main" xmlns="" val="19335725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Tree>
    <p:extLst>
      <p:ext uri="{BB962C8B-B14F-4D97-AF65-F5344CB8AC3E}">
        <p14:creationId xmlns:p14="http://schemas.microsoft.com/office/powerpoint/2010/main" xmlns="" val="30914605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Tree>
    <p:extLst>
      <p:ext uri="{BB962C8B-B14F-4D97-AF65-F5344CB8AC3E}">
        <p14:creationId xmlns:p14="http://schemas.microsoft.com/office/powerpoint/2010/main" xmlns="" val="3273596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E1B7BD-85C0-43BA-B5DA-FCBC4816E892}" type="datetime1">
              <a:rPr lang="en-GB" smtClean="0">
                <a:uFillTx/>
              </a:rPr>
              <a:pPr/>
              <a:t>29/06/2017</a:t>
            </a:fld>
            <a:endParaRPr lang="en-GB">
              <a:uFillTx/>
            </a:endParaRPr>
          </a:p>
        </p:txBody>
      </p:sp>
      <p:sp>
        <p:nvSpPr>
          <p:cNvPr id="3" name="Footer Placeholder 2"/>
          <p:cNvSpPr>
            <a:spLocks noGrp="1"/>
          </p:cNvSpPr>
          <p:nvPr>
            <p:ph type="ftr" sz="quarter" idx="11"/>
          </p:nvPr>
        </p:nvSpPr>
        <p:spPr/>
        <p:txBody>
          <a:bodyPr/>
          <a:lstStyle/>
          <a:p>
            <a:endParaRPr lang="en-GB">
              <a:uFillTx/>
            </a:endParaRPr>
          </a:p>
        </p:txBody>
      </p:sp>
      <p:sp>
        <p:nvSpPr>
          <p:cNvPr id="4" name="Slide Number Placeholder 3"/>
          <p:cNvSpPr>
            <a:spLocks noGrp="1"/>
          </p:cNvSpPr>
          <p:nvPr>
            <p:ph type="sldNum" sz="quarter" idx="12"/>
          </p:nvPr>
        </p:nvSpPr>
        <p:spPr/>
        <p:txBody>
          <a:bodyPr/>
          <a:lstStyle/>
          <a:p>
            <a:fld id="{8FDC047B-4329-4B45-A7B0-84E4BA661B51}" type="slidenum">
              <a:rPr lang="en-GB" smtClean="0">
                <a:uFillTx/>
              </a:rPr>
              <a:pPr/>
              <a:t>‹#›</a:t>
            </a:fld>
            <a:endParaRPr lang="en-GB">
              <a:uFillTx/>
            </a:endParaRPr>
          </a:p>
        </p:txBody>
      </p:sp>
    </p:spTree>
    <p:extLst>
      <p:ext uri="{BB962C8B-B14F-4D97-AF65-F5344CB8AC3E}">
        <p14:creationId xmlns:p14="http://schemas.microsoft.com/office/powerpoint/2010/main" xmlns="" val="805770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3.jpe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Picture 9" descr="powerpoint template_2.jpg"/>
          <p:cNvPicPr>
            <a:picLocks noChangeAspect="1"/>
          </p:cNvPicPr>
          <p:nvPr userDrawn="1"/>
        </p:nvPicPr>
        <p:blipFill>
          <a:blip r:embed="rId8">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xmlns="" val="7167409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60" r:id="rId6"/>
  </p:sldLayoutIdLst>
  <p:txStyles>
    <p:titleStyle>
      <a:lvl1pPr algn="l" defTabSz="457200" rtl="0" eaLnBrk="1" latinLnBrk="0" hangingPunct="1">
        <a:spcBef>
          <a:spcPct val="0"/>
        </a:spcBef>
        <a:buNone/>
        <a:defRPr sz="4400" b="1"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dirty="0"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lang="en-GB" dirty="0"/>
          </a:p>
        </p:txBody>
      </p:sp>
      <p:pic>
        <p:nvPicPr>
          <p:cNvPr id="6" name="Picture 5" descr="ppt template.jpg"/>
          <p:cNvPicPr>
            <a:picLocks noChangeAspect="1"/>
          </p:cNvPicPr>
          <p:nvPr userDrawn="1"/>
        </p:nvPicPr>
        <p:blipFill>
          <a:blip r:embed="rId7">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xmlns="" val="584890513"/>
      </p:ext>
    </p:extLst>
  </p:cSld>
  <p:clrMap bg1="lt1" tx1="dk1" bg2="lt2" tx2="dk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 id="2147483661" r:id="rId5"/>
  </p:sldLayoutIdLst>
  <p:txStyles>
    <p:titleStyle>
      <a:lvl1pPr algn="l" defTabSz="457200" rtl="0" eaLnBrk="1" latinLnBrk="0" hangingPunct="1">
        <a:spcBef>
          <a:spcPct val="0"/>
        </a:spcBef>
        <a:buNone/>
        <a:defRPr sz="4400" b="1"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8.xml"/><Relationship Id="rId5" Type="http://schemas.openxmlformats.org/officeDocument/2006/relationships/image" Target="../media/image4.pn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jpeg"/><Relationship Id="rId7"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16.jpeg"/><Relationship Id="rId5" Type="http://schemas.openxmlformats.org/officeDocument/2006/relationships/image" Target="../media/image15.jpeg"/><Relationship Id="rId10" Type="http://schemas.openxmlformats.org/officeDocument/2006/relationships/image" Target="../media/image4.png"/><Relationship Id="rId4" Type="http://schemas.openxmlformats.org/officeDocument/2006/relationships/image" Target="../media/image14.jpeg"/><Relationship Id="rId9" Type="http://schemas.openxmlformats.org/officeDocument/2006/relationships/image" Target="../media/image19.png"/></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3.jpeg"/><Relationship Id="rId7"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image" Target="../media/image17.png"/><Relationship Id="rId5" Type="http://schemas.openxmlformats.org/officeDocument/2006/relationships/image" Target="../media/image15.jpeg"/><Relationship Id="rId4" Type="http://schemas.openxmlformats.org/officeDocument/2006/relationships/image" Target="../media/image14.jpeg"/><Relationship Id="rId9"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8.xml"/><Relationship Id="rId1" Type="http://schemas.openxmlformats.org/officeDocument/2006/relationships/video" Target="file:///C:\CRJS\Mathematics%20leadership\DSCN1021.AVI" TargetMode="Externa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8.xml"/><Relationship Id="rId1" Type="http://schemas.openxmlformats.org/officeDocument/2006/relationships/video" Target="file:///C:\CRJS\Mathematics%20leadership\DSCN1028.AVI" TargetMode="Externa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8.xml"/><Relationship Id="rId1" Type="http://schemas.openxmlformats.org/officeDocument/2006/relationships/video" Target="file:///C:\CRJS\Mathematics%20leadership\DSCN1025.AVI" TargetMode="Externa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8.xml"/><Relationship Id="rId1" Type="http://schemas.openxmlformats.org/officeDocument/2006/relationships/video" Target="file:///C:\CRJS\Mathematics%20leadership\DSCN1037.AVI" TargetMode="Externa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8.xml"/><Relationship Id="rId5" Type="http://schemas.openxmlformats.org/officeDocument/2006/relationships/image" Target="../media/image4.png"/><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4.png"/><Relationship Id="rId5" Type="http://schemas.openxmlformats.org/officeDocument/2006/relationships/image" Target="../media/image31.png"/><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2.jpe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image" Target="../media/image4.png"/><Relationship Id="rId5" Type="http://schemas.openxmlformats.org/officeDocument/2006/relationships/image" Target="../media/image35.png"/><Relationship Id="rId4" Type="http://schemas.openxmlformats.org/officeDocument/2006/relationships/image" Target="../media/image34.png"/></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notesSlide" Target="../notesSlides/notesSlide19.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notesSlide" Target="../notesSlides/notesSlide20.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hyperlink" Target="http://www.google.co.uk/url?sa=i&amp;rct=j&amp;q=letters&amp;source=images&amp;cd=&amp;cad=rja&amp;docid=DfjKj7GXGENvoM&amp;tbnid=0DhBF8gLzheWMM:&amp;ved=0CAUQjRw&amp;url=http://www.bitterwallet.com/time-to-hand-in-those-scam-letters-crimefighters/6927&amp;ei=SdtBUeH6JY6o0AWa_YHgBA&amp;bvm=bv.43287494,d.d2k&amp;psig=AFQjCNGCea54TtnFtv2-ahTD2UurwTgkQw&amp;ust=1363356857327248" TargetMode="External"/><Relationship Id="rId2" Type="http://schemas.openxmlformats.org/officeDocument/2006/relationships/notesSlide" Target="../notesSlides/notesSlide21.xml"/><Relationship Id="rId1" Type="http://schemas.openxmlformats.org/officeDocument/2006/relationships/slideLayout" Target="../slideLayouts/slideLayout8.xml"/><Relationship Id="rId5" Type="http://schemas.openxmlformats.org/officeDocument/2006/relationships/image" Target="../media/image4.png"/><Relationship Id="rId4" Type="http://schemas.openxmlformats.org/officeDocument/2006/relationships/image" Target="../media/image42.jpeg"/></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2536177"/>
            <a:ext cx="6858000" cy="1790700"/>
          </a:xfrm>
        </p:spPr>
        <p:txBody>
          <a:bodyPr>
            <a:normAutofit/>
          </a:bodyPr>
          <a:lstStyle/>
          <a:p>
            <a:r>
              <a:rPr lang="en-GB" dirty="0" smtClean="0">
                <a:solidFill>
                  <a:schemeClr val="accent5">
                    <a:lumMod val="50000"/>
                  </a:schemeClr>
                </a:solidFill>
                <a:uFillTx/>
                <a:latin typeface="Arial" panose="020B0604020202020204" pitchFamily="34" charset="0"/>
                <a:cs typeface="Arial" panose="020B0604020202020204" pitchFamily="34" charset="0"/>
              </a:rPr>
              <a:t>Mastery </a:t>
            </a:r>
            <a:r>
              <a:rPr lang="en-GB" dirty="0" smtClean="0">
                <a:solidFill>
                  <a:schemeClr val="accent5">
                    <a:lumMod val="50000"/>
                  </a:schemeClr>
                </a:solidFill>
                <a:latin typeface="Arial" panose="020B0604020202020204" pitchFamily="34" charset="0"/>
                <a:cs typeface="Arial" panose="020B0604020202020204" pitchFamily="34" charset="0"/>
              </a:rPr>
              <a:t>in Mathematics</a:t>
            </a:r>
            <a:endParaRPr lang="en-GB" i="1" dirty="0">
              <a:solidFill>
                <a:schemeClr val="accent5">
                  <a:lumMod val="50000"/>
                </a:schemeClr>
              </a:solidFill>
              <a:uFillTx/>
              <a:latin typeface="Arial" panose="020B0604020202020204" pitchFamily="34" charset="0"/>
              <a:cs typeface="Arial" panose="020B0604020202020204" pitchFamily="34" charset="0"/>
            </a:endParaRPr>
          </a:p>
        </p:txBody>
      </p:sp>
      <p:sp>
        <p:nvSpPr>
          <p:cNvPr id="63490" name="AutoShape 2" descr="Image result for crawley ridge junior schoo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3492" name="AutoShape 4" descr="Image result for crawley ridge junior schoo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3494" name="AutoShape 6" descr="Image result for crawley ridge junior schoo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3496" name="AutoShape 8" descr="Image result for crawley ridge junior schoo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63497" name="Picture 9"/>
          <p:cNvPicPr>
            <a:picLocks noChangeAspect="1" noChangeArrowheads="1"/>
          </p:cNvPicPr>
          <p:nvPr/>
        </p:nvPicPr>
        <p:blipFill>
          <a:blip r:embed="rId3"/>
          <a:srcRect/>
          <a:stretch>
            <a:fillRect/>
          </a:stretch>
        </p:blipFill>
        <p:spPr bwMode="auto">
          <a:xfrm>
            <a:off x="3552825" y="5146196"/>
            <a:ext cx="2038350" cy="1085850"/>
          </a:xfrm>
          <a:prstGeom prst="rect">
            <a:avLst/>
          </a:prstGeom>
          <a:noFill/>
          <a:ln w="9525">
            <a:noFill/>
            <a:miter lim="800000"/>
            <a:headEnd/>
            <a:tailEnd/>
          </a:ln>
          <a:effectLst/>
        </p:spPr>
      </p:pic>
    </p:spTree>
    <p:extLst>
      <p:ext uri="{BB962C8B-B14F-4D97-AF65-F5344CB8AC3E}">
        <p14:creationId xmlns:p14="http://schemas.microsoft.com/office/powerpoint/2010/main" xmlns="" val="42281149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61844" y="470718"/>
            <a:ext cx="7772400" cy="1470025"/>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7200" dirty="0">
                <a:solidFill>
                  <a:schemeClr val="tx2"/>
                </a:solidFill>
                <a:latin typeface="Arial" panose="020B0604020202020204" pitchFamily="34" charset="0"/>
                <a:cs typeface="Arial" panose="020B0604020202020204" pitchFamily="34" charset="0"/>
              </a:rPr>
              <a:t>What is Mastery?</a:t>
            </a:r>
          </a:p>
        </p:txBody>
      </p:sp>
      <p:sp>
        <p:nvSpPr>
          <p:cNvPr id="7" name="Content Placeholder 2"/>
          <p:cNvSpPr>
            <a:spLocks noGrp="1"/>
          </p:cNvSpPr>
          <p:nvPr>
            <p:ph idx="1"/>
          </p:nvPr>
        </p:nvSpPr>
        <p:spPr>
          <a:xfrm>
            <a:off x="661844" y="1802130"/>
            <a:ext cx="6591985" cy="4175720"/>
          </a:xfrm>
        </p:spPr>
        <p:txBody>
          <a:bodyPr>
            <a:noAutofit/>
          </a:bodyPr>
          <a:lstStyle/>
          <a:p>
            <a:r>
              <a:rPr lang="en-GB" sz="2800" dirty="0">
                <a:solidFill>
                  <a:schemeClr val="tx2"/>
                </a:solidFill>
                <a:latin typeface="HfW cursive" pitchFamily="2" charset="0"/>
              </a:rPr>
              <a:t>Deep and sustainable </a:t>
            </a:r>
            <a:r>
              <a:rPr lang="en-GB" sz="2800" dirty="0" smtClean="0">
                <a:solidFill>
                  <a:schemeClr val="tx2"/>
                </a:solidFill>
                <a:latin typeface="HfW cursive" pitchFamily="2" charset="0"/>
              </a:rPr>
              <a:t>learning in small steps</a:t>
            </a:r>
            <a:endParaRPr lang="en-GB" sz="2800" dirty="0">
              <a:solidFill>
                <a:schemeClr val="tx2"/>
              </a:solidFill>
              <a:latin typeface="HfW cursive" pitchFamily="2" charset="0"/>
            </a:endParaRPr>
          </a:p>
          <a:p>
            <a:r>
              <a:rPr lang="en-GB" sz="2800" dirty="0">
                <a:solidFill>
                  <a:schemeClr val="tx2"/>
                </a:solidFill>
                <a:latin typeface="HfW cursive" pitchFamily="2" charset="0"/>
              </a:rPr>
              <a:t>The ability to build on something that has already been learnt.</a:t>
            </a:r>
          </a:p>
          <a:p>
            <a:r>
              <a:rPr lang="en-GB" sz="2800" dirty="0">
                <a:solidFill>
                  <a:schemeClr val="tx2"/>
                </a:solidFill>
                <a:latin typeface="HfW cursive" pitchFamily="2" charset="0"/>
              </a:rPr>
              <a:t>The ability to reason about a concept and make connections.</a:t>
            </a:r>
          </a:p>
          <a:p>
            <a:r>
              <a:rPr lang="en-GB" sz="2800" dirty="0">
                <a:solidFill>
                  <a:schemeClr val="tx2"/>
                </a:solidFill>
                <a:latin typeface="HfW cursive" pitchFamily="2" charset="0"/>
              </a:rPr>
              <a:t>To have conceptual and procedural </a:t>
            </a:r>
            <a:r>
              <a:rPr lang="en-GB" sz="2800" dirty="0" smtClean="0">
                <a:solidFill>
                  <a:schemeClr val="tx2"/>
                </a:solidFill>
                <a:latin typeface="HfW cursive" pitchFamily="2" charset="0"/>
              </a:rPr>
              <a:t>fluency.</a:t>
            </a:r>
            <a:endParaRPr lang="en-GB" sz="2800" dirty="0">
              <a:solidFill>
                <a:schemeClr val="tx2"/>
              </a:solidFill>
              <a:latin typeface="HfW cursive" pitchFamily="2" charset="0"/>
            </a:endParaRPr>
          </a:p>
        </p:txBody>
      </p:sp>
      <p:sp>
        <p:nvSpPr>
          <p:cNvPr id="59394" name="AutoShape 2" descr="Image result for crawley ridge junior schoo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6" name="Picture 9"/>
          <p:cNvPicPr>
            <a:picLocks noChangeAspect="1" noChangeArrowheads="1"/>
          </p:cNvPicPr>
          <p:nvPr/>
        </p:nvPicPr>
        <p:blipFill>
          <a:blip r:embed="rId2"/>
          <a:srcRect/>
          <a:stretch>
            <a:fillRect/>
          </a:stretch>
        </p:blipFill>
        <p:spPr bwMode="auto">
          <a:xfrm>
            <a:off x="6824861" y="4603271"/>
            <a:ext cx="2038350" cy="1085850"/>
          </a:xfrm>
          <a:prstGeom prst="rect">
            <a:avLst/>
          </a:prstGeom>
          <a:noFill/>
          <a:ln w="9525">
            <a:noFill/>
            <a:miter lim="800000"/>
            <a:headEnd/>
            <a:tailEnd/>
          </a:ln>
          <a:effectLst/>
        </p:spPr>
      </p:pic>
    </p:spTree>
    <p:extLst>
      <p:ext uri="{BB962C8B-B14F-4D97-AF65-F5344CB8AC3E}">
        <p14:creationId xmlns:p14="http://schemas.microsoft.com/office/powerpoint/2010/main" xmlns="" val="804256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3850" y="419918"/>
            <a:ext cx="8432646" cy="1280890"/>
          </a:xfrm>
        </p:spPr>
        <p:txBody>
          <a:bodyPr>
            <a:normAutofit fontScale="90000"/>
          </a:bodyPr>
          <a:lstStyle/>
          <a:p>
            <a:r>
              <a:rPr lang="en-GB" b="1" dirty="0">
                <a:solidFill>
                  <a:schemeClr val="tx2"/>
                </a:solidFill>
                <a:latin typeface="Arial" panose="020B0604020202020204" pitchFamily="34" charset="0"/>
                <a:cs typeface="Arial" panose="020B0604020202020204" pitchFamily="34" charset="0"/>
              </a:rPr>
              <a:t>How is depth achieved in Maths?</a:t>
            </a:r>
          </a:p>
        </p:txBody>
      </p:sp>
      <p:sp>
        <p:nvSpPr>
          <p:cNvPr id="3" name="Content Placeholder 2"/>
          <p:cNvSpPr>
            <a:spLocks noGrp="1"/>
          </p:cNvSpPr>
          <p:nvPr>
            <p:ph idx="1"/>
          </p:nvPr>
        </p:nvSpPr>
        <p:spPr>
          <a:xfrm>
            <a:off x="603850" y="1484784"/>
            <a:ext cx="7220429" cy="5112568"/>
          </a:xfrm>
        </p:spPr>
        <p:txBody>
          <a:bodyPr>
            <a:normAutofit/>
          </a:bodyPr>
          <a:lstStyle/>
          <a:p>
            <a:r>
              <a:rPr lang="en-GB" sz="2800" dirty="0">
                <a:solidFill>
                  <a:schemeClr val="tx2"/>
                </a:solidFill>
                <a:latin typeface="HfW cursive" pitchFamily="2" charset="0"/>
              </a:rPr>
              <a:t>Longer time on maths topics</a:t>
            </a:r>
          </a:p>
          <a:p>
            <a:r>
              <a:rPr lang="en-GB" sz="2800" dirty="0">
                <a:solidFill>
                  <a:schemeClr val="tx2"/>
                </a:solidFill>
                <a:latin typeface="HfW cursive" pitchFamily="2" charset="0"/>
              </a:rPr>
              <a:t>Intelligent practice (variation with small steps)</a:t>
            </a:r>
          </a:p>
          <a:p>
            <a:r>
              <a:rPr lang="en-GB" sz="2800" dirty="0">
                <a:solidFill>
                  <a:schemeClr val="tx2"/>
                </a:solidFill>
                <a:latin typeface="HfW cursive" pitchFamily="2" charset="0"/>
              </a:rPr>
              <a:t>Detail in exploring the concept </a:t>
            </a:r>
            <a:r>
              <a:rPr lang="en-GB" sz="2800" dirty="0" smtClean="0">
                <a:solidFill>
                  <a:schemeClr val="tx2"/>
                </a:solidFill>
                <a:latin typeface="HfW cursive" pitchFamily="2" charset="0"/>
              </a:rPr>
              <a:t>- </a:t>
            </a:r>
            <a:r>
              <a:rPr lang="en-GB" sz="2800" dirty="0">
                <a:solidFill>
                  <a:schemeClr val="tx2"/>
                </a:solidFill>
                <a:latin typeface="HfW cursive" pitchFamily="2" charset="0"/>
              </a:rPr>
              <a:t>all aspects exposed and linked (coherence)</a:t>
            </a:r>
          </a:p>
          <a:p>
            <a:r>
              <a:rPr lang="en-GB" sz="2800" dirty="0">
                <a:solidFill>
                  <a:schemeClr val="tx2"/>
                </a:solidFill>
                <a:latin typeface="HfW cursive" pitchFamily="2" charset="0"/>
              </a:rPr>
              <a:t>Questioning and activities develop reasoning and make connections</a:t>
            </a:r>
          </a:p>
          <a:p>
            <a:pPr marL="0" indent="0">
              <a:buNone/>
            </a:pPr>
            <a:r>
              <a:rPr lang="en-US" sz="2800" dirty="0">
                <a:solidFill>
                  <a:schemeClr val="tx2"/>
                </a:solidFill>
                <a:latin typeface="HfW cursive" pitchFamily="2" charset="0"/>
              </a:rPr>
              <a:t>   (mathematical thinking)</a:t>
            </a:r>
            <a:endParaRPr lang="en-GB" sz="2800" dirty="0">
              <a:solidFill>
                <a:schemeClr val="tx2"/>
              </a:solidFill>
              <a:latin typeface="HfW cursive" pitchFamily="2" charset="0"/>
            </a:endParaRPr>
          </a:p>
        </p:txBody>
      </p:sp>
      <p:pic>
        <p:nvPicPr>
          <p:cNvPr id="4" name="Picture 9"/>
          <p:cNvPicPr>
            <a:picLocks noChangeAspect="1" noChangeArrowheads="1"/>
          </p:cNvPicPr>
          <p:nvPr/>
        </p:nvPicPr>
        <p:blipFill>
          <a:blip r:embed="rId3"/>
          <a:srcRect/>
          <a:stretch>
            <a:fillRect/>
          </a:stretch>
        </p:blipFill>
        <p:spPr bwMode="auto">
          <a:xfrm>
            <a:off x="7349864" y="4775522"/>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40507098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5"/>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l="24053" r="23617"/>
          <a:stretch>
            <a:fillRect/>
          </a:stretch>
        </p:blipFill>
        <p:spPr bwMode="auto">
          <a:xfrm flipH="1">
            <a:off x="225082" y="2293548"/>
            <a:ext cx="2736304" cy="339666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7" name="Shape 60"/>
          <p:cNvSpPr txBox="1"/>
          <p:nvPr/>
        </p:nvSpPr>
        <p:spPr>
          <a:xfrm>
            <a:off x="1246908" y="1158686"/>
            <a:ext cx="7257973" cy="4330352"/>
          </a:xfrm>
          <a:prstGeom prst="rect">
            <a:avLst/>
          </a:prstGeom>
          <a:noFill/>
          <a:ln>
            <a:noFill/>
          </a:ln>
        </p:spPr>
        <p:txBody>
          <a:bodyPr lIns="68569" tIns="68569" rIns="68569" bIns="68569" anchor="t" anchorCtr="0">
            <a:noAutofit/>
          </a:bodyPr>
          <a:lstStyle/>
          <a:p>
            <a:r>
              <a:rPr lang="en-GB" sz="2400" b="1" i="1" dirty="0">
                <a:latin typeface="HfW cursive" pitchFamily="2" charset="0"/>
              </a:rPr>
              <a:t>Depth</a:t>
            </a:r>
            <a:r>
              <a:rPr lang="en-GB" sz="2400" dirty="0">
                <a:latin typeface="HfW cursive" pitchFamily="2" charset="0"/>
              </a:rPr>
              <a:t> not </a:t>
            </a:r>
            <a:r>
              <a:rPr lang="en-GB" sz="2400" dirty="0" smtClean="0">
                <a:latin typeface="HfW cursive" pitchFamily="2" charset="0"/>
              </a:rPr>
              <a:t>acceleration</a:t>
            </a:r>
            <a:endParaRPr lang="en-GB" sz="2400" dirty="0">
              <a:latin typeface="HfW cursive" pitchFamily="2" charset="0"/>
            </a:endParaRPr>
          </a:p>
          <a:p>
            <a:endParaRPr sz="2400" dirty="0">
              <a:latin typeface="HfW cursive" pitchFamily="2" charset="0"/>
            </a:endParaRPr>
          </a:p>
          <a:p>
            <a:pPr marL="685800"/>
            <a:r>
              <a:rPr lang="en-GB" sz="2100" dirty="0">
                <a:latin typeface="HfW cursive" pitchFamily="2" charset="0"/>
              </a:rPr>
              <a:t>The old curriculum, measured in terms </a:t>
            </a:r>
          </a:p>
          <a:p>
            <a:pPr marL="685800"/>
            <a:r>
              <a:rPr lang="en-GB" sz="2100" dirty="0">
                <a:latin typeface="HfW cursive" pitchFamily="2" charset="0"/>
              </a:rPr>
              <a:t>of levels, encouraged undue pace.  </a:t>
            </a:r>
          </a:p>
          <a:p>
            <a:pPr marL="685800"/>
            <a:r>
              <a:rPr lang="en-GB" sz="2100" dirty="0">
                <a:latin typeface="HfW cursive" pitchFamily="2" charset="0"/>
              </a:rPr>
              <a:t>Children were accelerated onto more </a:t>
            </a:r>
          </a:p>
          <a:p>
            <a:pPr marL="685800"/>
            <a:r>
              <a:rPr lang="en-GB" sz="2100" dirty="0">
                <a:latin typeface="HfW cursive" pitchFamily="2" charset="0"/>
              </a:rPr>
              <a:t>complex concepts before really mastering </a:t>
            </a:r>
          </a:p>
          <a:p>
            <a:pPr marL="685800"/>
            <a:r>
              <a:rPr lang="en-GB" sz="2100" dirty="0">
                <a:latin typeface="HfW cursive" pitchFamily="2" charset="0"/>
              </a:rPr>
              <a:t>earlier ones.</a:t>
            </a:r>
          </a:p>
          <a:p>
            <a:pPr marL="685800"/>
            <a:endParaRPr lang="en-GB" sz="2100" dirty="0">
              <a:latin typeface="HfW cursive" pitchFamily="2" charset="0"/>
            </a:endParaRPr>
          </a:p>
          <a:p>
            <a:pPr marL="685800"/>
            <a:r>
              <a:rPr lang="en-GB" sz="2100" dirty="0">
                <a:latin typeface="HfW cursive" pitchFamily="2" charset="0"/>
              </a:rPr>
              <a:t>	 The new curriculum </a:t>
            </a:r>
          </a:p>
          <a:p>
            <a:pPr marL="685800"/>
            <a:r>
              <a:rPr lang="en-GB" sz="2100" dirty="0">
                <a:latin typeface="HfW cursive" pitchFamily="2" charset="0"/>
              </a:rPr>
              <a:t>		encourages a study of </a:t>
            </a:r>
          </a:p>
          <a:p>
            <a:pPr marL="685800"/>
            <a:r>
              <a:rPr lang="en-GB" sz="2100" dirty="0">
                <a:latin typeface="HfW cursive" pitchFamily="2" charset="0"/>
              </a:rPr>
              <a:t>		   fewer skills in greater </a:t>
            </a:r>
          </a:p>
          <a:p>
            <a:pPr marL="685800"/>
            <a:r>
              <a:rPr lang="en-GB" sz="2100" dirty="0">
                <a:latin typeface="HfW cursive" pitchFamily="2" charset="0"/>
              </a:rPr>
              <a:t>			depth </a:t>
            </a:r>
            <a:r>
              <a:rPr lang="en-GB" sz="2100" dirty="0" smtClean="0">
                <a:latin typeface="HfW cursive" pitchFamily="2" charset="0"/>
              </a:rPr>
              <a:t>- </a:t>
            </a:r>
            <a:r>
              <a:rPr lang="en-GB" sz="2100" dirty="0">
                <a:latin typeface="HfW cursive" pitchFamily="2" charset="0"/>
              </a:rPr>
              <a:t>mastery.</a:t>
            </a:r>
          </a:p>
        </p:txBody>
      </p:sp>
      <p:pic>
        <p:nvPicPr>
          <p:cNvPr id="8" name="Picture 2" descr="http://www.esterline.com/Portals/13/EIT%20Images/Standard_Building_Blocks_4.png"/>
          <p:cNvPicPr>
            <a:picLocks noChangeAspect="1" noChangeArrowheads="1"/>
          </p:cNvPicPr>
          <p:nvPr/>
        </p:nvPicPr>
        <p:blipFill>
          <a:blip r:embed="rId4" cstate="print"/>
          <a:srcRect/>
          <a:stretch>
            <a:fillRect/>
          </a:stretch>
        </p:blipFill>
        <p:spPr bwMode="auto">
          <a:xfrm flipH="1">
            <a:off x="5612170" y="3708281"/>
            <a:ext cx="2981820" cy="2648420"/>
          </a:xfrm>
          <a:prstGeom prst="rect">
            <a:avLst/>
          </a:prstGeom>
          <a:noFill/>
        </p:spPr>
      </p:pic>
      <p:pic>
        <p:nvPicPr>
          <p:cNvPr id="5" name="Picture 9"/>
          <p:cNvPicPr>
            <a:picLocks noChangeAspect="1" noChangeArrowheads="1"/>
          </p:cNvPicPr>
          <p:nvPr/>
        </p:nvPicPr>
        <p:blipFill>
          <a:blip r:embed="rId5"/>
          <a:srcRect/>
          <a:stretch>
            <a:fillRect/>
          </a:stretch>
        </p:blipFill>
        <p:spPr bwMode="auto">
          <a:xfrm>
            <a:off x="7137569" y="382835"/>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42661826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61898" y="1151808"/>
            <a:ext cx="6814880" cy="461665"/>
          </a:xfrm>
          <a:prstGeom prst="rect">
            <a:avLst/>
          </a:prstGeom>
          <a:noFill/>
        </p:spPr>
        <p:txBody>
          <a:bodyPr wrap="square" rtlCol="0">
            <a:spAutoFit/>
          </a:bodyPr>
          <a:lstStyle/>
          <a:p>
            <a:r>
              <a:rPr lang="en-GB" sz="2400" b="1" dirty="0">
                <a:solidFill>
                  <a:srgbClr val="002060"/>
                </a:solidFill>
                <a:latin typeface="HfW cursive" pitchFamily="2" charset="0"/>
              </a:rPr>
              <a:t>struggling learners </a:t>
            </a:r>
            <a:r>
              <a:rPr lang="en-GB" sz="2400" dirty="0">
                <a:solidFill>
                  <a:srgbClr val="002060"/>
                </a:solidFill>
                <a:latin typeface="HfW cursive" pitchFamily="2" charset="0"/>
              </a:rPr>
              <a:t>and</a:t>
            </a:r>
            <a:r>
              <a:rPr lang="en-GB" sz="2400" b="1" dirty="0">
                <a:solidFill>
                  <a:srgbClr val="002060"/>
                </a:solidFill>
                <a:latin typeface="HfW cursive" pitchFamily="2" charset="0"/>
              </a:rPr>
              <a:t> fast Graspers</a:t>
            </a:r>
          </a:p>
        </p:txBody>
      </p:sp>
      <p:sp>
        <p:nvSpPr>
          <p:cNvPr id="3" name="TextBox 2"/>
          <p:cNvSpPr txBox="1"/>
          <p:nvPr/>
        </p:nvSpPr>
        <p:spPr>
          <a:xfrm>
            <a:off x="1619672" y="404664"/>
            <a:ext cx="7036532" cy="584775"/>
          </a:xfrm>
          <a:prstGeom prst="rect">
            <a:avLst/>
          </a:prstGeom>
          <a:noFill/>
        </p:spPr>
        <p:txBody>
          <a:bodyPr wrap="square" rtlCol="0">
            <a:spAutoFit/>
          </a:bodyPr>
          <a:lstStyle/>
          <a:p>
            <a:r>
              <a:rPr lang="en-GB" sz="3200" b="1" dirty="0">
                <a:solidFill>
                  <a:srgbClr val="002060"/>
                </a:solidFill>
              </a:rPr>
              <a:t>Key Features of Mastery Teaching</a:t>
            </a:r>
          </a:p>
        </p:txBody>
      </p:sp>
      <p:sp>
        <p:nvSpPr>
          <p:cNvPr id="4" name="TextBox 3"/>
          <p:cNvSpPr txBox="1"/>
          <p:nvPr/>
        </p:nvSpPr>
        <p:spPr>
          <a:xfrm>
            <a:off x="2725670" y="1530430"/>
            <a:ext cx="4824536" cy="461665"/>
          </a:xfrm>
          <a:prstGeom prst="rect">
            <a:avLst/>
          </a:prstGeom>
          <a:noFill/>
        </p:spPr>
        <p:txBody>
          <a:bodyPr wrap="square" rtlCol="0">
            <a:spAutoFit/>
          </a:bodyPr>
          <a:lstStyle/>
          <a:p>
            <a:r>
              <a:rPr lang="en-GB" sz="2400" b="1" dirty="0">
                <a:solidFill>
                  <a:srgbClr val="002060"/>
                </a:solidFill>
                <a:latin typeface="HfW cursive" pitchFamily="2" charset="0"/>
              </a:rPr>
              <a:t>Access </a:t>
            </a:r>
            <a:r>
              <a:rPr lang="en-GB" sz="2400" dirty="0">
                <a:solidFill>
                  <a:srgbClr val="002060"/>
                </a:solidFill>
                <a:latin typeface="HfW cursive" pitchFamily="2" charset="0"/>
              </a:rPr>
              <a:t>and</a:t>
            </a:r>
            <a:r>
              <a:rPr lang="en-GB" sz="2400" b="1" dirty="0">
                <a:solidFill>
                  <a:srgbClr val="002060"/>
                </a:solidFill>
                <a:latin typeface="HfW cursive" pitchFamily="2" charset="0"/>
              </a:rPr>
              <a:t> Challenge</a:t>
            </a:r>
          </a:p>
        </p:txBody>
      </p:sp>
      <p:grpSp>
        <p:nvGrpSpPr>
          <p:cNvPr id="6" name="Group 5"/>
          <p:cNvGrpSpPr/>
          <p:nvPr/>
        </p:nvGrpSpPr>
        <p:grpSpPr>
          <a:xfrm>
            <a:off x="1157324" y="3093767"/>
            <a:ext cx="3814203" cy="3286256"/>
            <a:chOff x="870801" y="2528945"/>
            <a:chExt cx="3814203" cy="2979027"/>
          </a:xfrm>
        </p:grpSpPr>
        <p:sp>
          <p:nvSpPr>
            <p:cNvPr id="5" name="TextBox 4"/>
            <p:cNvSpPr txBox="1"/>
            <p:nvPr/>
          </p:nvSpPr>
          <p:spPr>
            <a:xfrm>
              <a:off x="870801" y="2528945"/>
              <a:ext cx="3814203" cy="920710"/>
            </a:xfrm>
            <a:prstGeom prst="rect">
              <a:avLst/>
            </a:prstGeom>
            <a:noFill/>
          </p:spPr>
          <p:txBody>
            <a:bodyPr wrap="square" rtlCol="0">
              <a:spAutoFit/>
            </a:bodyPr>
            <a:lstStyle/>
            <a:p>
              <a:r>
                <a:rPr lang="en-GB" sz="2000" b="1" dirty="0">
                  <a:solidFill>
                    <a:srgbClr val="002060"/>
                  </a:solidFill>
                  <a:latin typeface="HfW cursive" pitchFamily="2" charset="0"/>
                </a:rPr>
                <a:t>Children talk and learn in mixed ability  pairs </a:t>
              </a:r>
              <a:r>
                <a:rPr lang="en-GB" sz="2000" b="1" dirty="0" smtClean="0">
                  <a:solidFill>
                    <a:srgbClr val="FF0000"/>
                  </a:solidFill>
                  <a:latin typeface="HfW cursive" pitchFamily="2" charset="0"/>
                </a:rPr>
                <a:t>Partners change regularly</a:t>
              </a:r>
              <a:endParaRPr lang="en-GB" sz="2000" b="1" dirty="0">
                <a:solidFill>
                  <a:srgbClr val="FF0000"/>
                </a:solidFill>
                <a:latin typeface="HfW cursive" pitchFamily="2" charset="0"/>
              </a:endParaRPr>
            </a:p>
          </p:txBody>
        </p:sp>
        <p:pic>
          <p:nvPicPr>
            <p:cNvPr id="1026" name="Picture 2" descr="Image result for maths children sat in rows"/>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93667" y="3676303"/>
              <a:ext cx="2857500" cy="1831669"/>
            </a:xfrm>
            <a:prstGeom prst="rect">
              <a:avLst/>
            </a:prstGeom>
            <a:noFill/>
            <a:extLst>
              <a:ext uri="{909E8E84-426E-40DD-AFC4-6F175D3DCCD1}">
                <a14:hiddenFill xmlns:a14="http://schemas.microsoft.com/office/drawing/2010/main" xmlns="">
                  <a:solidFill>
                    <a:srgbClr val="FFFFFF"/>
                  </a:solidFill>
                </a14:hiddenFill>
              </a:ext>
            </a:extLst>
          </p:spPr>
        </p:pic>
      </p:grpSp>
      <p:grpSp>
        <p:nvGrpSpPr>
          <p:cNvPr id="7" name="Group 6"/>
          <p:cNvGrpSpPr/>
          <p:nvPr/>
        </p:nvGrpSpPr>
        <p:grpSpPr>
          <a:xfrm>
            <a:off x="4971528" y="2205431"/>
            <a:ext cx="3708412" cy="3298575"/>
            <a:chOff x="4971528" y="2606909"/>
            <a:chExt cx="3708412" cy="3298575"/>
          </a:xfrm>
        </p:grpSpPr>
        <p:pic>
          <p:nvPicPr>
            <p:cNvPr id="1028" name="Picture 4" descr="Image result for ping pong game"/>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343686" y="2606909"/>
              <a:ext cx="2633092" cy="1650318"/>
            </a:xfrm>
            <a:prstGeom prst="rect">
              <a:avLst/>
            </a:prstGeom>
            <a:noFill/>
            <a:extLst>
              <a:ext uri="{909E8E84-426E-40DD-AFC4-6F175D3DCCD1}">
                <a14:hiddenFill xmlns:a14="http://schemas.microsoft.com/office/drawing/2010/main" xmlns="">
                  <a:solidFill>
                    <a:srgbClr val="FFFFFF"/>
                  </a:solidFill>
                </a14:hiddenFill>
              </a:ext>
            </a:extLst>
          </p:spPr>
        </p:pic>
        <p:sp>
          <p:nvSpPr>
            <p:cNvPr id="9" name="TextBox 8"/>
            <p:cNvSpPr txBox="1"/>
            <p:nvPr/>
          </p:nvSpPr>
          <p:spPr>
            <a:xfrm>
              <a:off x="4971528" y="4274268"/>
              <a:ext cx="3708412" cy="1631216"/>
            </a:xfrm>
            <a:prstGeom prst="rect">
              <a:avLst/>
            </a:prstGeom>
            <a:noFill/>
          </p:spPr>
          <p:txBody>
            <a:bodyPr wrap="square" rtlCol="0">
              <a:spAutoFit/>
            </a:bodyPr>
            <a:lstStyle/>
            <a:p>
              <a:r>
                <a:rPr lang="en-GB" sz="2000" b="1" dirty="0">
                  <a:solidFill>
                    <a:srgbClr val="002060"/>
                  </a:solidFill>
                  <a:latin typeface="HfW cursive" pitchFamily="2" charset="0"/>
                </a:rPr>
                <a:t>Ping Pong style of teaching </a:t>
              </a:r>
              <a:r>
                <a:rPr lang="en-GB" sz="2000" b="1" dirty="0" smtClean="0">
                  <a:solidFill>
                    <a:srgbClr val="002060"/>
                  </a:solidFill>
                  <a:latin typeface="HfW cursive" pitchFamily="2" charset="0"/>
                </a:rPr>
                <a:t>meaning teacher </a:t>
              </a:r>
              <a:r>
                <a:rPr lang="en-GB" sz="2000" b="1" dirty="0">
                  <a:solidFill>
                    <a:srgbClr val="002060"/>
                  </a:solidFill>
                  <a:latin typeface="HfW cursive" pitchFamily="2" charset="0"/>
                </a:rPr>
                <a:t>and pupils interact with each other throughout the lesson as a whole</a:t>
              </a:r>
            </a:p>
          </p:txBody>
        </p:sp>
      </p:grpSp>
      <p:sp>
        <p:nvSpPr>
          <p:cNvPr id="10" name="TextBox 9"/>
          <p:cNvSpPr txBox="1"/>
          <p:nvPr/>
        </p:nvSpPr>
        <p:spPr>
          <a:xfrm>
            <a:off x="549129" y="2205431"/>
            <a:ext cx="4824536" cy="461665"/>
          </a:xfrm>
          <a:prstGeom prst="rect">
            <a:avLst/>
          </a:prstGeom>
          <a:noFill/>
        </p:spPr>
        <p:txBody>
          <a:bodyPr wrap="square" rtlCol="0">
            <a:spAutoFit/>
          </a:bodyPr>
          <a:lstStyle/>
          <a:p>
            <a:r>
              <a:rPr lang="en-GB" sz="2400" b="1" dirty="0">
                <a:solidFill>
                  <a:srgbClr val="002060"/>
                </a:solidFill>
                <a:latin typeface="HfW cursive" pitchFamily="2" charset="0"/>
              </a:rPr>
              <a:t>Class taught as a whole</a:t>
            </a:r>
          </a:p>
        </p:txBody>
      </p:sp>
      <p:pic>
        <p:nvPicPr>
          <p:cNvPr id="12" name="Picture 9"/>
          <p:cNvPicPr>
            <a:picLocks noChangeAspect="1" noChangeArrowheads="1"/>
          </p:cNvPicPr>
          <p:nvPr/>
        </p:nvPicPr>
        <p:blipFill>
          <a:blip r:embed="rId5"/>
          <a:srcRect/>
          <a:stretch>
            <a:fillRect/>
          </a:stretch>
        </p:blipFill>
        <p:spPr bwMode="auto">
          <a:xfrm>
            <a:off x="7349864" y="1151808"/>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2751260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7549" y="938536"/>
            <a:ext cx="7886700" cy="4256015"/>
          </a:xfrm>
        </p:spPr>
        <p:txBody>
          <a:bodyPr>
            <a:normAutofit fontScale="85000" lnSpcReduction="10000"/>
          </a:bodyPr>
          <a:lstStyle/>
          <a:p>
            <a:pPr marL="0" indent="0">
              <a:buNone/>
            </a:pPr>
            <a:r>
              <a:rPr lang="en-GB" b="1" dirty="0" smtClean="0">
                <a:solidFill>
                  <a:schemeClr val="accent1">
                    <a:lumMod val="50000"/>
                  </a:schemeClr>
                </a:solidFill>
                <a:uFillTx/>
                <a:latin typeface="Arial" panose="020B0604020202020204" pitchFamily="34" charset="0"/>
                <a:cs typeface="Arial" panose="020B0604020202020204" pitchFamily="34" charset="0"/>
              </a:rPr>
              <a:t>Mathematics programmes of study state that: </a:t>
            </a:r>
          </a:p>
          <a:p>
            <a:pPr marL="0" indent="0">
              <a:buNone/>
            </a:pPr>
            <a:endParaRPr lang="en-GB" i="1" dirty="0" smtClean="0">
              <a:solidFill>
                <a:schemeClr val="accent1">
                  <a:lumMod val="50000"/>
                </a:schemeClr>
              </a:solidFill>
              <a:uFillTx/>
              <a:latin typeface="Arial" panose="020B0604020202020204" pitchFamily="34" charset="0"/>
              <a:cs typeface="Arial" panose="020B0604020202020204" pitchFamily="34" charset="0"/>
            </a:endParaRPr>
          </a:p>
          <a:p>
            <a:pPr marL="0" indent="0">
              <a:buNone/>
            </a:pPr>
            <a:r>
              <a:rPr lang="en-GB" sz="3000" dirty="0">
                <a:solidFill>
                  <a:schemeClr val="accent1">
                    <a:lumMod val="50000"/>
                  </a:schemeClr>
                </a:solidFill>
                <a:latin typeface="HfW cursive" pitchFamily="2" charset="0"/>
                <a:cs typeface="Arial" panose="020B0604020202020204" pitchFamily="34" charset="0"/>
              </a:rPr>
              <a:t>All pupils should become </a:t>
            </a:r>
            <a:r>
              <a:rPr lang="en-GB" sz="3000" b="1" dirty="0">
                <a:solidFill>
                  <a:srgbClr val="FF0000"/>
                </a:solidFill>
                <a:latin typeface="HfW cursive" pitchFamily="2" charset="0"/>
                <a:cs typeface="Arial" panose="020B0604020202020204" pitchFamily="34" charset="0"/>
              </a:rPr>
              <a:t>fluent in the fundamentals</a:t>
            </a:r>
            <a:r>
              <a:rPr lang="en-GB" sz="3000" dirty="0">
                <a:solidFill>
                  <a:schemeClr val="accent1">
                    <a:lumMod val="50000"/>
                  </a:schemeClr>
                </a:solidFill>
                <a:latin typeface="HfW cursive" pitchFamily="2" charset="0"/>
                <a:cs typeface="Arial" panose="020B0604020202020204" pitchFamily="34" charset="0"/>
              </a:rPr>
              <a:t> of mathematics, </a:t>
            </a:r>
            <a:r>
              <a:rPr lang="en-GB" sz="3000" dirty="0" smtClean="0">
                <a:solidFill>
                  <a:schemeClr val="accent1">
                    <a:lumMod val="50000"/>
                  </a:schemeClr>
                </a:solidFill>
                <a:latin typeface="HfW cursive" pitchFamily="2" charset="0"/>
                <a:cs typeface="Arial" panose="020B0604020202020204" pitchFamily="34" charset="0"/>
              </a:rPr>
              <a:t>including..</a:t>
            </a:r>
            <a:endParaRPr lang="en-GB" sz="3000" dirty="0">
              <a:solidFill>
                <a:schemeClr val="accent1">
                  <a:lumMod val="50000"/>
                </a:schemeClr>
              </a:solidFill>
              <a:latin typeface="HfW cursive" pitchFamily="2" charset="0"/>
              <a:cs typeface="Arial" panose="020B0604020202020204" pitchFamily="34" charset="0"/>
            </a:endParaRPr>
          </a:p>
          <a:p>
            <a:pPr marL="0" indent="0">
              <a:buNone/>
            </a:pPr>
            <a:endParaRPr lang="en-GB" sz="3000" dirty="0">
              <a:solidFill>
                <a:schemeClr val="accent1">
                  <a:lumMod val="50000"/>
                </a:schemeClr>
              </a:solidFill>
              <a:latin typeface="HfW cursive" pitchFamily="2" charset="0"/>
              <a:cs typeface="Arial" panose="020B0604020202020204" pitchFamily="34" charset="0"/>
            </a:endParaRPr>
          </a:p>
          <a:p>
            <a:pPr marL="0" indent="0">
              <a:buNone/>
            </a:pPr>
            <a:r>
              <a:rPr lang="en-GB" sz="3000" dirty="0">
                <a:solidFill>
                  <a:schemeClr val="accent1">
                    <a:lumMod val="50000"/>
                  </a:schemeClr>
                </a:solidFill>
                <a:latin typeface="HfW cursive" pitchFamily="2" charset="0"/>
                <a:cs typeface="Arial" panose="020B0604020202020204" pitchFamily="34" charset="0"/>
              </a:rPr>
              <a:t>.. varied and frequent practice, so that pupils develop </a:t>
            </a:r>
            <a:r>
              <a:rPr lang="en-GB" sz="3000" b="1" dirty="0">
                <a:solidFill>
                  <a:srgbClr val="FF0000"/>
                </a:solidFill>
                <a:latin typeface="HfW cursive" pitchFamily="2" charset="0"/>
                <a:cs typeface="Arial" panose="020B0604020202020204" pitchFamily="34" charset="0"/>
              </a:rPr>
              <a:t>conceptual understanding </a:t>
            </a:r>
            <a:r>
              <a:rPr lang="en-GB" sz="3000" dirty="0">
                <a:solidFill>
                  <a:schemeClr val="accent1">
                    <a:lumMod val="50000"/>
                  </a:schemeClr>
                </a:solidFill>
                <a:latin typeface="HfW cursive" pitchFamily="2" charset="0"/>
                <a:cs typeface="Arial" panose="020B0604020202020204" pitchFamily="34" charset="0"/>
              </a:rPr>
              <a:t>and are able to recall and apply their knowledge rapidly and accurately to problems. </a:t>
            </a:r>
          </a:p>
          <a:p>
            <a:endParaRPr lang="en-GB" dirty="0">
              <a:solidFill>
                <a:schemeClr val="accent1">
                  <a:lumMod val="50000"/>
                </a:schemeClr>
              </a:solidFill>
              <a:uFillTx/>
            </a:endParaRPr>
          </a:p>
          <a:p>
            <a:endParaRPr lang="en-GB" dirty="0">
              <a:uFillTx/>
            </a:endParaRPr>
          </a:p>
        </p:txBody>
      </p:sp>
      <p:pic>
        <p:nvPicPr>
          <p:cNvPr id="4" name="Picture 9"/>
          <p:cNvPicPr>
            <a:picLocks noChangeAspect="1" noChangeArrowheads="1"/>
          </p:cNvPicPr>
          <p:nvPr/>
        </p:nvPicPr>
        <p:blipFill>
          <a:blip r:embed="rId3"/>
          <a:srcRect/>
          <a:stretch>
            <a:fillRect/>
          </a:stretch>
        </p:blipFill>
        <p:spPr bwMode="auto">
          <a:xfrm>
            <a:off x="7349864" y="5194551"/>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15384433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9752" y="1086247"/>
            <a:ext cx="7886700" cy="4256015"/>
          </a:xfrm>
        </p:spPr>
        <p:txBody>
          <a:bodyPr>
            <a:normAutofit fontScale="92500" lnSpcReduction="10000"/>
          </a:bodyPr>
          <a:lstStyle/>
          <a:p>
            <a:pPr marL="0" indent="0">
              <a:buNone/>
            </a:pPr>
            <a:r>
              <a:rPr lang="en-GB" sz="3000" dirty="0">
                <a:solidFill>
                  <a:schemeClr val="accent1">
                    <a:lumMod val="50000"/>
                  </a:schemeClr>
                </a:solidFill>
                <a:latin typeface="HfW cursive" pitchFamily="2" charset="0"/>
                <a:cs typeface="Arial" panose="020B0604020202020204" pitchFamily="34" charset="0"/>
              </a:rPr>
              <a:t>Pupils who grasp concepts rapidly should be challenged through rich and sophisticated problems </a:t>
            </a:r>
            <a:r>
              <a:rPr lang="en-GB" sz="3000" u="sng" dirty="0">
                <a:solidFill>
                  <a:schemeClr val="accent1">
                    <a:lumMod val="50000"/>
                  </a:schemeClr>
                </a:solidFill>
                <a:latin typeface="HfW cursive" pitchFamily="2" charset="0"/>
                <a:cs typeface="Arial" panose="020B0604020202020204" pitchFamily="34" charset="0"/>
              </a:rPr>
              <a:t>before any acceleration through new content</a:t>
            </a:r>
            <a:r>
              <a:rPr lang="en-GB" sz="3000" dirty="0">
                <a:solidFill>
                  <a:schemeClr val="accent1">
                    <a:lumMod val="50000"/>
                  </a:schemeClr>
                </a:solidFill>
                <a:latin typeface="HfW cursive" pitchFamily="2" charset="0"/>
                <a:cs typeface="Arial" panose="020B0604020202020204" pitchFamily="34" charset="0"/>
              </a:rPr>
              <a:t>. </a:t>
            </a:r>
          </a:p>
          <a:p>
            <a:pPr marL="0" indent="0">
              <a:buNone/>
            </a:pPr>
            <a:endParaRPr lang="en-GB" sz="3000" dirty="0">
              <a:solidFill>
                <a:schemeClr val="accent1">
                  <a:lumMod val="50000"/>
                </a:schemeClr>
              </a:solidFill>
              <a:latin typeface="HfW cursive" pitchFamily="2" charset="0"/>
              <a:cs typeface="Arial" panose="020B0604020202020204" pitchFamily="34" charset="0"/>
            </a:endParaRPr>
          </a:p>
          <a:p>
            <a:pPr marL="0" indent="0">
              <a:buNone/>
            </a:pPr>
            <a:r>
              <a:rPr lang="en-GB" sz="3000" dirty="0">
                <a:solidFill>
                  <a:schemeClr val="accent1">
                    <a:lumMod val="50000"/>
                  </a:schemeClr>
                </a:solidFill>
                <a:latin typeface="HfW cursive" pitchFamily="2" charset="0"/>
                <a:cs typeface="Arial" panose="020B0604020202020204" pitchFamily="34" charset="0"/>
              </a:rPr>
              <a:t>Those pupils who are not sufficiently fluent with earlier material should consolidate their understanding, including through additional practice, </a:t>
            </a:r>
            <a:r>
              <a:rPr lang="en-GB" sz="3000" u="sng" dirty="0">
                <a:solidFill>
                  <a:schemeClr val="accent1">
                    <a:lumMod val="50000"/>
                  </a:schemeClr>
                </a:solidFill>
                <a:latin typeface="HfW cursive" pitchFamily="2" charset="0"/>
                <a:cs typeface="Arial" panose="020B0604020202020204" pitchFamily="34" charset="0"/>
              </a:rPr>
              <a:t>before moving on</a:t>
            </a:r>
            <a:r>
              <a:rPr lang="en-GB" sz="3000" dirty="0">
                <a:solidFill>
                  <a:schemeClr val="accent1">
                    <a:lumMod val="50000"/>
                  </a:schemeClr>
                </a:solidFill>
                <a:latin typeface="HfW cursive" pitchFamily="2" charset="0"/>
                <a:cs typeface="Arial" panose="020B0604020202020204" pitchFamily="34" charset="0"/>
              </a:rPr>
              <a:t>. </a:t>
            </a:r>
          </a:p>
          <a:p>
            <a:endParaRPr lang="en-GB" sz="3300" dirty="0"/>
          </a:p>
        </p:txBody>
      </p:sp>
      <p:pic>
        <p:nvPicPr>
          <p:cNvPr id="4" name="Picture 9"/>
          <p:cNvPicPr>
            <a:picLocks noChangeAspect="1" noChangeArrowheads="1"/>
          </p:cNvPicPr>
          <p:nvPr/>
        </p:nvPicPr>
        <p:blipFill>
          <a:blip r:embed="rId3"/>
          <a:srcRect/>
          <a:stretch>
            <a:fillRect/>
          </a:stretch>
        </p:blipFill>
        <p:spPr bwMode="auto">
          <a:xfrm>
            <a:off x="7349864" y="5163447"/>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38878881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6260" y="1395339"/>
            <a:ext cx="8137989" cy="3799212"/>
          </a:xfrm>
        </p:spPr>
        <p:txBody>
          <a:bodyPr>
            <a:normAutofit lnSpcReduction="10000"/>
          </a:bodyPr>
          <a:lstStyle/>
          <a:p>
            <a:pPr marL="0" indent="0">
              <a:buNone/>
            </a:pPr>
            <a:r>
              <a:rPr lang="en-GB" sz="3000" dirty="0">
                <a:solidFill>
                  <a:schemeClr val="accent1">
                    <a:lumMod val="50000"/>
                  </a:schemeClr>
                </a:solidFill>
                <a:latin typeface="HfW cursive" pitchFamily="2" charset="0"/>
                <a:cs typeface="Arial" panose="020B0604020202020204" pitchFamily="34" charset="0"/>
              </a:rPr>
              <a:t>The expectation is that the </a:t>
            </a:r>
            <a:r>
              <a:rPr lang="en-GB" sz="3000" b="1" dirty="0">
                <a:solidFill>
                  <a:srgbClr val="FF0000"/>
                </a:solidFill>
                <a:latin typeface="HfW cursive" pitchFamily="2" charset="0"/>
                <a:cs typeface="Arial" panose="020B0604020202020204" pitchFamily="34" charset="0"/>
              </a:rPr>
              <a:t>majority of pupils </a:t>
            </a:r>
            <a:r>
              <a:rPr lang="en-GB" sz="3000" dirty="0">
                <a:solidFill>
                  <a:schemeClr val="accent1">
                    <a:lumMod val="50000"/>
                  </a:schemeClr>
                </a:solidFill>
                <a:latin typeface="HfW cursive" pitchFamily="2" charset="0"/>
                <a:cs typeface="Arial" panose="020B0604020202020204" pitchFamily="34" charset="0"/>
              </a:rPr>
              <a:t>will move through the programmes of study at </a:t>
            </a:r>
            <a:r>
              <a:rPr lang="en-GB" sz="3000" b="1" dirty="0">
                <a:solidFill>
                  <a:srgbClr val="FF0000"/>
                </a:solidFill>
                <a:latin typeface="HfW cursive" pitchFamily="2" charset="0"/>
                <a:cs typeface="Arial" panose="020B0604020202020204" pitchFamily="34" charset="0"/>
              </a:rPr>
              <a:t>broadly the same pace</a:t>
            </a:r>
            <a:r>
              <a:rPr lang="en-GB" sz="3000" dirty="0">
                <a:solidFill>
                  <a:schemeClr val="accent1">
                    <a:lumMod val="50000"/>
                  </a:schemeClr>
                </a:solidFill>
                <a:latin typeface="HfW cursive" pitchFamily="2" charset="0"/>
                <a:cs typeface="Arial" panose="020B0604020202020204" pitchFamily="34" charset="0"/>
              </a:rPr>
              <a:t>. </a:t>
            </a:r>
          </a:p>
          <a:p>
            <a:pPr marL="0" indent="0">
              <a:buNone/>
            </a:pPr>
            <a:endParaRPr lang="en-GB" sz="3000" dirty="0">
              <a:solidFill>
                <a:schemeClr val="accent1">
                  <a:lumMod val="50000"/>
                </a:schemeClr>
              </a:solidFill>
              <a:latin typeface="HfW cursive" pitchFamily="2" charset="0"/>
              <a:cs typeface="Arial" panose="020B0604020202020204" pitchFamily="34" charset="0"/>
            </a:endParaRPr>
          </a:p>
          <a:p>
            <a:pPr marL="0" indent="0">
              <a:buNone/>
            </a:pPr>
            <a:r>
              <a:rPr lang="en-GB" sz="3000" dirty="0">
                <a:solidFill>
                  <a:schemeClr val="accent1">
                    <a:lumMod val="50000"/>
                  </a:schemeClr>
                </a:solidFill>
                <a:latin typeface="HfW cursive" pitchFamily="2" charset="0"/>
                <a:cs typeface="Arial" panose="020B0604020202020204" pitchFamily="34" charset="0"/>
              </a:rPr>
              <a:t>When to progress should always be based on the </a:t>
            </a:r>
            <a:r>
              <a:rPr lang="en-GB" sz="3000" b="1" dirty="0">
                <a:solidFill>
                  <a:srgbClr val="FF0000"/>
                </a:solidFill>
                <a:latin typeface="HfW cursive" pitchFamily="2" charset="0"/>
                <a:cs typeface="Arial" panose="020B0604020202020204" pitchFamily="34" charset="0"/>
              </a:rPr>
              <a:t>security of </a:t>
            </a:r>
            <a:r>
              <a:rPr lang="en-GB" sz="3000" dirty="0">
                <a:solidFill>
                  <a:schemeClr val="accent1">
                    <a:lumMod val="50000"/>
                  </a:schemeClr>
                </a:solidFill>
                <a:latin typeface="HfW cursive" pitchFamily="2" charset="0"/>
                <a:cs typeface="Arial" panose="020B0604020202020204" pitchFamily="34" charset="0"/>
              </a:rPr>
              <a:t>pupils’ </a:t>
            </a:r>
            <a:r>
              <a:rPr lang="en-GB" sz="3000" b="1" dirty="0">
                <a:solidFill>
                  <a:srgbClr val="FF0000"/>
                </a:solidFill>
                <a:latin typeface="HfW cursive" pitchFamily="2" charset="0"/>
                <a:cs typeface="Arial" panose="020B0604020202020204" pitchFamily="34" charset="0"/>
              </a:rPr>
              <a:t>understanding</a:t>
            </a:r>
            <a:r>
              <a:rPr lang="en-GB" sz="3000" dirty="0">
                <a:solidFill>
                  <a:schemeClr val="accent1">
                    <a:lumMod val="50000"/>
                  </a:schemeClr>
                </a:solidFill>
                <a:latin typeface="HfW cursive" pitchFamily="2" charset="0"/>
                <a:cs typeface="Arial" panose="020B0604020202020204" pitchFamily="34" charset="0"/>
              </a:rPr>
              <a:t> and their </a:t>
            </a:r>
            <a:r>
              <a:rPr lang="en-GB" sz="3000" b="1" dirty="0">
                <a:solidFill>
                  <a:srgbClr val="FF0000"/>
                </a:solidFill>
                <a:latin typeface="HfW cursive" pitchFamily="2" charset="0"/>
                <a:cs typeface="Arial" panose="020B0604020202020204" pitchFamily="34" charset="0"/>
              </a:rPr>
              <a:t>readiness</a:t>
            </a:r>
            <a:r>
              <a:rPr lang="en-GB" sz="3000" dirty="0">
                <a:solidFill>
                  <a:schemeClr val="accent1">
                    <a:lumMod val="50000"/>
                  </a:schemeClr>
                </a:solidFill>
                <a:latin typeface="HfW cursive" pitchFamily="2" charset="0"/>
                <a:cs typeface="Arial" panose="020B0604020202020204" pitchFamily="34" charset="0"/>
              </a:rPr>
              <a:t> to progress to the next stage</a:t>
            </a:r>
            <a:r>
              <a:rPr lang="en-GB" sz="3000" i="1" dirty="0">
                <a:solidFill>
                  <a:schemeClr val="accent1">
                    <a:lumMod val="50000"/>
                  </a:schemeClr>
                </a:solidFill>
                <a:latin typeface="Arial" panose="020B0604020202020204" pitchFamily="34" charset="0"/>
                <a:cs typeface="Arial" panose="020B0604020202020204" pitchFamily="34" charset="0"/>
              </a:rPr>
              <a:t>. </a:t>
            </a:r>
            <a:endParaRPr lang="en-GB" sz="3000" dirty="0">
              <a:solidFill>
                <a:schemeClr val="accent1">
                  <a:lumMod val="50000"/>
                </a:schemeClr>
              </a:solidFill>
              <a:latin typeface="Arial" panose="020B0604020202020204" pitchFamily="34" charset="0"/>
              <a:cs typeface="Arial" panose="020B0604020202020204" pitchFamily="34" charset="0"/>
            </a:endParaRPr>
          </a:p>
        </p:txBody>
      </p:sp>
      <p:pic>
        <p:nvPicPr>
          <p:cNvPr id="4" name="Picture 9"/>
          <p:cNvPicPr>
            <a:picLocks noChangeAspect="1" noChangeArrowheads="1"/>
          </p:cNvPicPr>
          <p:nvPr/>
        </p:nvPicPr>
        <p:blipFill>
          <a:blip r:embed="rId3"/>
          <a:srcRect/>
          <a:stretch>
            <a:fillRect/>
          </a:stretch>
        </p:blipFill>
        <p:spPr bwMode="auto">
          <a:xfrm>
            <a:off x="7349864" y="5163447"/>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35564502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409194" y="1213867"/>
            <a:ext cx="7886700" cy="994172"/>
          </a:xfrm>
          <a:prstGeom prst="rect">
            <a:avLst/>
          </a:prstGeom>
        </p:spPr>
        <p:txBody>
          <a:bodyPr/>
          <a:lstStyle/>
          <a:p>
            <a:pPr defTabSz="685800">
              <a:lnSpc>
                <a:spcPct val="90000"/>
              </a:lnSpc>
              <a:spcBef>
                <a:spcPct val="0"/>
              </a:spcBef>
              <a:defRPr/>
            </a:pPr>
            <a:endParaRPr lang="en-GB" sz="3300" dirty="0">
              <a:solidFill>
                <a:srgbClr val="002060"/>
              </a:solidFill>
              <a:latin typeface="Arial" panose="020B0604020202020204" pitchFamily="34" charset="0"/>
              <a:ea typeface="+mj-ea"/>
              <a:cs typeface="Arial" panose="020B0604020202020204" pitchFamily="34" charset="0"/>
            </a:endParaRPr>
          </a:p>
        </p:txBody>
      </p:sp>
      <p:sp>
        <p:nvSpPr>
          <p:cNvPr id="4" name="Title 1"/>
          <p:cNvSpPr txBox="1">
            <a:spLocks/>
          </p:cNvSpPr>
          <p:nvPr/>
        </p:nvSpPr>
        <p:spPr>
          <a:xfrm>
            <a:off x="368046" y="1186435"/>
            <a:ext cx="7886700" cy="994172"/>
          </a:xfrm>
          <a:prstGeom prst="rect">
            <a:avLst/>
          </a:prstGeom>
        </p:spPr>
        <p:txBody>
          <a:bodyPr/>
          <a:lstStyle/>
          <a:p>
            <a:pPr defTabSz="685800">
              <a:lnSpc>
                <a:spcPct val="90000"/>
              </a:lnSpc>
              <a:spcBef>
                <a:spcPct val="0"/>
              </a:spcBef>
              <a:defRPr/>
            </a:pPr>
            <a:r>
              <a:rPr lang="en-GB" sz="3300" dirty="0">
                <a:solidFill>
                  <a:srgbClr val="002060"/>
                </a:solidFill>
                <a:latin typeface="Arial" panose="020B0604020202020204" pitchFamily="34" charset="0"/>
                <a:ea typeface="+mj-ea"/>
                <a:cs typeface="Arial" panose="020B0604020202020204" pitchFamily="34" charset="0"/>
              </a:rPr>
              <a:t>The stages of representation...</a:t>
            </a:r>
          </a:p>
        </p:txBody>
      </p:sp>
      <p:sp>
        <p:nvSpPr>
          <p:cNvPr id="5" name="TextBox 4"/>
          <p:cNvSpPr txBox="1"/>
          <p:nvPr/>
        </p:nvSpPr>
        <p:spPr>
          <a:xfrm>
            <a:off x="480060" y="1981962"/>
            <a:ext cx="4183380" cy="4154984"/>
          </a:xfrm>
          <a:prstGeom prst="rect">
            <a:avLst/>
          </a:prstGeom>
          <a:noFill/>
        </p:spPr>
        <p:txBody>
          <a:bodyPr wrap="square" rtlCol="0">
            <a:spAutoFit/>
          </a:bodyPr>
          <a:lstStyle/>
          <a:p>
            <a:r>
              <a:rPr lang="en-GB" sz="2400" dirty="0">
                <a:latin typeface="HfW cursive" pitchFamily="2" charset="0"/>
              </a:rPr>
              <a:t>Famously, the educational psychologist Jerome Bruner recognised that children have difficulty accessing abstract concepts </a:t>
            </a:r>
            <a:r>
              <a:rPr lang="en-GB" sz="2400" dirty="0" smtClean="0">
                <a:latin typeface="HfW cursive" pitchFamily="2" charset="0"/>
              </a:rPr>
              <a:t>- </a:t>
            </a:r>
            <a:r>
              <a:rPr lang="en-GB" sz="2400" dirty="0">
                <a:latin typeface="HfW cursive" pitchFamily="2" charset="0"/>
              </a:rPr>
              <a:t>like the value of a number compared to the written numeral.  Success can be achieved by experiencing three stages of representation:</a:t>
            </a:r>
          </a:p>
        </p:txBody>
      </p:sp>
      <p:pic>
        <p:nvPicPr>
          <p:cNvPr id="27650" name="Picture 2" descr="Image result for jerome bruner"/>
          <p:cNvPicPr>
            <a:picLocks noChangeAspect="1" noChangeArrowheads="1"/>
          </p:cNvPicPr>
          <p:nvPr/>
        </p:nvPicPr>
        <p:blipFill>
          <a:blip r:embed="rId3" cstate="print"/>
          <a:srcRect/>
          <a:stretch>
            <a:fillRect/>
          </a:stretch>
        </p:blipFill>
        <p:spPr bwMode="auto">
          <a:xfrm>
            <a:off x="4999578" y="1833998"/>
            <a:ext cx="3531775" cy="1986623"/>
          </a:xfrm>
          <a:prstGeom prst="rect">
            <a:avLst/>
          </a:prstGeom>
          <a:noFill/>
        </p:spPr>
      </p:pic>
      <p:sp>
        <p:nvSpPr>
          <p:cNvPr id="8" name="TextBox 7"/>
          <p:cNvSpPr txBox="1"/>
          <p:nvPr/>
        </p:nvSpPr>
        <p:spPr>
          <a:xfrm>
            <a:off x="5500116" y="3957066"/>
            <a:ext cx="2702052" cy="1938992"/>
          </a:xfrm>
          <a:prstGeom prst="rect">
            <a:avLst/>
          </a:prstGeom>
          <a:noFill/>
        </p:spPr>
        <p:txBody>
          <a:bodyPr wrap="square" rtlCol="0">
            <a:spAutoFit/>
          </a:bodyPr>
          <a:lstStyle/>
          <a:p>
            <a:r>
              <a:rPr lang="en-GB" sz="2400" b="1" dirty="0"/>
              <a:t>C</a:t>
            </a:r>
            <a:r>
              <a:rPr lang="en-GB" sz="2400" dirty="0"/>
              <a:t>oncrete / enacting</a:t>
            </a:r>
          </a:p>
          <a:p>
            <a:endParaRPr lang="en-GB" sz="2400" dirty="0"/>
          </a:p>
          <a:p>
            <a:r>
              <a:rPr lang="en-GB" sz="2400" b="1" dirty="0"/>
              <a:t>P</a:t>
            </a:r>
            <a:r>
              <a:rPr lang="en-GB" sz="2400" dirty="0"/>
              <a:t>ictorial / iconic</a:t>
            </a:r>
          </a:p>
          <a:p>
            <a:endParaRPr lang="en-GB" sz="2400" dirty="0"/>
          </a:p>
          <a:p>
            <a:r>
              <a:rPr lang="en-GB" sz="2400" b="1" dirty="0"/>
              <a:t>A</a:t>
            </a:r>
            <a:r>
              <a:rPr lang="en-GB" sz="2400" dirty="0"/>
              <a:t>bstract</a:t>
            </a:r>
          </a:p>
        </p:txBody>
      </p:sp>
      <p:cxnSp>
        <p:nvCxnSpPr>
          <p:cNvPr id="10" name="Straight Arrow Connector 9"/>
          <p:cNvCxnSpPr/>
          <p:nvPr/>
        </p:nvCxnSpPr>
        <p:spPr>
          <a:xfrm>
            <a:off x="6103620" y="4382262"/>
            <a:ext cx="0" cy="2057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6134694" y="5192542"/>
            <a:ext cx="0" cy="2057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9" name="Picture 9"/>
          <p:cNvPicPr>
            <a:picLocks noChangeAspect="1" noChangeArrowheads="1"/>
          </p:cNvPicPr>
          <p:nvPr/>
        </p:nvPicPr>
        <p:blipFill>
          <a:blip r:embed="rId4"/>
          <a:srcRect/>
          <a:stretch>
            <a:fillRect/>
          </a:stretch>
        </p:blipFill>
        <p:spPr bwMode="auto">
          <a:xfrm>
            <a:off x="7349864" y="5192542"/>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20042575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01625"/>
            <a:ext cx="8219256" cy="1143000"/>
          </a:xfrm>
        </p:spPr>
        <p:txBody>
          <a:bodyPr>
            <a:normAutofit fontScale="90000"/>
          </a:bodyPr>
          <a:lstStyle/>
          <a:p>
            <a:r>
              <a:rPr lang="en-GB" dirty="0"/>
              <a:t>C</a:t>
            </a:r>
            <a:r>
              <a:rPr lang="en-GB" b="0" dirty="0"/>
              <a:t>oncrete</a:t>
            </a:r>
            <a:r>
              <a:rPr lang="en-GB" dirty="0"/>
              <a:t>, P</a:t>
            </a:r>
            <a:r>
              <a:rPr lang="en-GB" b="0" dirty="0"/>
              <a:t>ictorial</a:t>
            </a:r>
            <a:r>
              <a:rPr lang="en-GB" dirty="0"/>
              <a:t> </a:t>
            </a:r>
            <a:r>
              <a:rPr lang="en-GB" b="0" dirty="0"/>
              <a:t>(iconic), </a:t>
            </a:r>
            <a:r>
              <a:rPr lang="en-GB" dirty="0"/>
              <a:t>A</a:t>
            </a:r>
            <a:r>
              <a:rPr lang="en-GB" b="0" dirty="0"/>
              <a:t>bstract</a:t>
            </a:r>
            <a:r>
              <a:rPr lang="en-GB" dirty="0"/>
              <a:t> </a:t>
            </a:r>
          </a:p>
        </p:txBody>
      </p:sp>
      <p:pic>
        <p:nvPicPr>
          <p:cNvPr id="1026" name="Picture 2"/>
          <p:cNvPicPr>
            <a:picLocks noGrp="1" noChangeAspect="1" noChangeArrowheads="1"/>
          </p:cNvPicPr>
          <p:nvPr>
            <p:ph idx="1"/>
          </p:nvPr>
        </p:nvPicPr>
        <p:blipFill>
          <a:blip r:embed="rId2" cstate="print"/>
          <a:srcRect/>
          <a:stretch>
            <a:fillRect/>
          </a:stretch>
        </p:blipFill>
        <p:spPr bwMode="auto">
          <a:xfrm>
            <a:off x="1403648" y="1288678"/>
            <a:ext cx="5638283" cy="4651951"/>
          </a:xfrm>
          <a:prstGeom prst="rect">
            <a:avLst/>
          </a:prstGeom>
          <a:noFill/>
          <a:ln w="9525">
            <a:noFill/>
            <a:miter lim="800000"/>
            <a:headEnd/>
            <a:tailEnd/>
          </a:ln>
        </p:spPr>
      </p:pic>
      <p:pic>
        <p:nvPicPr>
          <p:cNvPr id="4" name="Picture 9"/>
          <p:cNvPicPr>
            <a:picLocks noChangeAspect="1" noChangeArrowheads="1"/>
          </p:cNvPicPr>
          <p:nvPr/>
        </p:nvPicPr>
        <p:blipFill>
          <a:blip r:embed="rId3"/>
          <a:srcRect/>
          <a:stretch>
            <a:fillRect/>
          </a:stretch>
        </p:blipFill>
        <p:spPr bwMode="auto">
          <a:xfrm>
            <a:off x="7349864" y="5164778"/>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28776179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6" descr="http://www.google.co.uk/url?sa=i&amp;source=images&amp;cd=&amp;ved=0CAUQjBw&amp;url=http%3A%2F%2Fupload.wikimedia.org%2Fwikipedia%2Fcommons%2F2%2F27%2FRubens_apples_on_plate.jpg&amp;ei=_Qu9VI-VPMH3UvzdgeAB&amp;psig=AFQjCNFY6FVna20gqK7amHiAwMAXqx6KoQ&amp;ust=1421761918103618"/>
          <p:cNvSpPr>
            <a:spLocks noChangeAspect="1" noChangeArrowheads="1"/>
          </p:cNvSpPr>
          <p:nvPr/>
        </p:nvSpPr>
        <p:spPr bwMode="auto">
          <a:xfrm>
            <a:off x="63500" y="-136525"/>
            <a:ext cx="6829425" cy="4791075"/>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GB">
              <a:solidFill>
                <a:prstClr val="black"/>
              </a:solidFill>
            </a:endParaRPr>
          </a:p>
        </p:txBody>
      </p:sp>
      <p:sp>
        <p:nvSpPr>
          <p:cNvPr id="7" name="AutoShape 8" descr="http://www.google.co.uk/url?sa=i&amp;source=images&amp;cd=&amp;ved=0CAUQjBw&amp;url=http%3A%2F%2Fupload.wikimedia.org%2Fwikipedia%2Fcommons%2F2%2F27%2FRubens_apples_on_plate.jpg&amp;ei=_Qu9VI-VPMH3UvzdgeAB&amp;psig=AFQjCNFY6FVna20gqK7amHiAwMAXqx6KoQ&amp;ust=1421761918103618"/>
          <p:cNvSpPr>
            <a:spLocks noChangeAspect="1" noChangeArrowheads="1"/>
          </p:cNvSpPr>
          <p:nvPr/>
        </p:nvSpPr>
        <p:spPr bwMode="auto">
          <a:xfrm>
            <a:off x="215900" y="15897"/>
            <a:ext cx="6829425" cy="4791075"/>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GB">
              <a:solidFill>
                <a:prstClr val="black"/>
              </a:solidFill>
            </a:endParaRPr>
          </a:p>
        </p:txBody>
      </p:sp>
      <p:sp>
        <p:nvSpPr>
          <p:cNvPr id="8" name="AutoShape 10" descr="http://www.google.co.uk/url?sa=i&amp;source=images&amp;cd=&amp;ved=0CAUQjBw&amp;url=http%3A%2F%2Fupload.wikimedia.org%2Fwikipedia%2Fcommons%2F2%2F27%2FRubens_apples_on_plate.jpg&amp;ei=_Qu9VI-VPMH3UvzdgeAB&amp;psig=AFQjCNFY6FVna20gqK7amHiAwMAXqx6KoQ&amp;ust=1421761918103618"/>
          <p:cNvSpPr>
            <a:spLocks noChangeAspect="1" noChangeArrowheads="1"/>
          </p:cNvSpPr>
          <p:nvPr/>
        </p:nvSpPr>
        <p:spPr bwMode="auto">
          <a:xfrm>
            <a:off x="391649" y="-15421"/>
            <a:ext cx="6829425" cy="4791075"/>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GB">
              <a:solidFill>
                <a:prstClr val="black"/>
              </a:solidFill>
            </a:endParaRPr>
          </a:p>
        </p:txBody>
      </p:sp>
      <p:sp>
        <p:nvSpPr>
          <p:cNvPr id="9" name="AutoShape 12" descr="http://www.google.co.uk/url?sa=i&amp;source=images&amp;cd=&amp;ved=0CAUQjBw&amp;url=http%3A%2F%2Fupload.wikimedia.org%2Fwikipedia%2Fcommons%2F2%2F27%2FRubens_apples_on_plate.jpg&amp;ei=_Qu9VI-VPMH3UvzdgeAB&amp;psig=AFQjCNFY6FVna20gqK7amHiAwMAXqx6KoQ&amp;ust=1421761918103618"/>
          <p:cNvSpPr>
            <a:spLocks noChangeAspect="1" noChangeArrowheads="1"/>
          </p:cNvSpPr>
          <p:nvPr/>
        </p:nvSpPr>
        <p:spPr bwMode="auto">
          <a:xfrm>
            <a:off x="368300" y="338981"/>
            <a:ext cx="6829425" cy="4791075"/>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GB">
              <a:solidFill>
                <a:prstClr val="black"/>
              </a:solidFill>
            </a:endParaRPr>
          </a:p>
        </p:txBody>
      </p:sp>
      <p:sp>
        <p:nvSpPr>
          <p:cNvPr id="2" name="AutoShape 2" descr="data:image/jpeg;base64,/9j/4AAQSkZJRgABAQAAAQABAAD/2wCEAAkGBxASEBAPEA8PDw8PDw8PDw8QDw8PDw4PFBEWFhUUFBQYHCggGBolHBQUITEhJSkrLi4uFx8zODMsNygtLisBCgoKDg0OFxAQGiwkHCQsLCwsLCwsLCwsLCwsLCwsLCwsLCwsLCwsLCwsLCwsLCwsLCwsLCwsLCwsLCwsLCwsLP/AABEIALcBEwMBEQACEQEDEQH/xAAbAAACAwEBAQAAAAAAAAAAAAABAgADBQQGB//EAD4QAAIBAgMEBQoEBQQDAAAAAAABAgMRBBIhBTFBUSJhcYGRBhMUMkJSobHB0WJy4fAVIySCs0OisvEWg5L/xAAbAQADAQEBAQEAAAAAAAAAAAAAAQIDBAUGB//EADURAAIBAwIFAQYFBAIDAAAAAAABAgMEESExBRITQVFhFCIygZGxQnGhweEGM9HwI1IkYpL/2gAMAwEAAhEDEQA/AHPmT1yAARAPApMTL4GiZOC6CLRLL6dIuMSWzphQNlTI5i6NE0UBZG82h8osiSiQ0PJTJGbKRWyCiIpAWI1RI6KyIhLGKQxgIYEEMVkjAyWMVksYjIYAJGQQBRSAeJoiWWxNYkssRqmSMmapkkZWREDIYIgyA+VcwyB5W5452DABLAMeCGhM6acTVGbOqlA1iiGzspQOiKM2zphE2RJYkUIEhMCmZnIpFEzFlorZAwIaAdGiEMiwIJgQljKa2IhH1pRXVfXwBQk9kXGEnsjhrbYgvVTl/tRat5Pc3jbSe+hwVdr1XuUYdmvxZoreK3N420F6nK8ZO+bPLNzuynCGMYNlTjtjQ7cNtl7qkb/ijv70c07bPwsxnareJpUa8Jq8ZJ/Ndq4HHOEovVHLOnKO6HMySCAZFIB0WiSxGsSRkaJiGuWmLBLlZES4ZDAQyIN0GQPKpnknaPFjAsihiL6cS0Szopo0RDOqkjaJmzqpnREhl8TREllyhCyZLGUzM2UimRkykVsgYEUgHRohFWNxUaVOVWd1CCvKyu7Xtu7yiqcHUkordmb/ABxSV6Si4vdK+b4I3jSi++Tq9kcXiRyVsbUlvm7clp8EaqEVsjWNKK7HM1x+JRqhH+7E5KEf74kspCMhloRskpIkJtO6bTXFOz8SdHuDWmDSw+15LSfTXPdJfcwqW0Zax0OWdtF7aGrhsXCp6sk3y3SXccc6cobnLUozhujpRKMRkWhDotCHRomSG5WQBceRYJcMgEWQwFIMgeXijzjrLYoALYIaJLoI0RLOiBaJZ0UzaJmzpps3iQy+LNckj3GArEwK5mbKRTIzZaK2SBBoAotAZXla/wCixH5Y/wDOJT2Oiz/vRPmeHxM6bvCTi+PJ9q4kJtbHvtKSwzewO3Yy0qdCXvL1X9jphX8nNO3/AOprKV9V23WpvnJhjAH+2JjQr/diShWv3vJYyuSIZaFsIeR4xXMaIyyyC91XlzV7kzlGK94EpP8AI1tnV610pWav7T6Vuq31PPq1KWfd3/Qxq20cN7GuiUeaOi0SEtCDceQIPIgXFkYbhkBlIMiPNROA6yyKGItiMkugWiWXwLRLOimbRZDL4M2iyGi6LNExFhQgNg2BXJmbKKZGbKEYhkGIiKQGR5XP+ir9kP8AJEb2Omz/AL0T5gSe8QBnVg8fUp+rLo8YvWPhw7iozcdhSjGW5u4La8J6N5JcnufY+J0Rqp7nPOi1qjvbNDMRskYGQ2lqykm9gaM5p3UFtqaqk+5fRpR0vr27jjqXVSW2g+XBo0UraLj2I5W29yWdmFj0rjhujnrvFNncjqR5IyKQglCJceQJcWQJcMgS4sgFWDIjz0TjOotiMRZEokuiUhMugaIhl0GaRJZfBmqZLLos1TJHzFZEBsTYxJMhjRTJkFCXEMlykINykIx/LB/0Vf8A9f8AlgN7HVZf3o/P7HzIk90AAQYAuA0d+A2nUg1F9OO7K3u7GUpuInCMzYnjJPclH4v4mU7ib20LjbxW+pXnfFtnPLL1ZqkkWQmRgTR10Ku4zkjNo0KNbdqZYMXE1Nmyu32b+8qC944rzSB3o6UeYMMRLjyBLhkAXDIAuIAiAiADCicx0FkQEWxKEWxKRJbEtEl0GaokuizVMgtTLTAbMVknAHIMjEkyWxlUmSUI2ICXKQEzFCMXyxl/RVu2l/lgM6rP+8vn9j5tcR7WQXGPILgBAAsw/rx/MvmJ7MqO5tZjmwdCJnEMsUhYEW06hDQmjso17GbRnKJv7CndTfLKvmEFhnl3+nKjVRqjzQlCIAEAAXFkAAAbiyAVIMgYcTmNyyIxFkRiLIlIRbEtEstizRMktizRMnBYpFpiwNcvIsAbFkBGxDEbEMRsBi3KQEuWhYMTyxl/R1e2l/kiM6rP+6vn9j5wI9cFxjImAINxFF2F9ePaKWxcNzUUjnOgNwAOYkY8ZCaAtVQnBOD1fkwv5Ll71SXgkl9GTszxeJP/AJUvCNgZ54RiJcYgCAgsgC4ZAgAWRy21EMwonObFiGBZEYiyJSJLIlollsS0IsTNEyRky0xYGuVkQqmnuafY7jaaEpRezFciSjD/AI3LPZxioKbjJ63snY7IW0Z0+ZPU8apxOdOv05RSWf0F/wDIYubjGDcYTlCbvqnF2en6ihaOUc51Lq8WVOryOOnn90asKqkk07pq6a4mGGnhnrQnGcVKLymRyKQzC8r5f0k/zU/+aKex12f91fP7Hz9knrAGAAAKYAy/C+su/wCRMtjSnuaCZjg6MkzCAe4hkTFgYymLAHufJ+FsNS605f8A1Jv6mT3Pn7181eX+9jSQzkCMRBCAAAuIAXFkAjyBLiyMx4mBqWRAB0UIsixoRZFlolliZaJHTLQgqa113by9Scp6Iy9p7SteEHzzTTXR6kd9vb596R4vEeIcuaVN693+x5fB7QlVrS822qVHTMr3qVJdnBK/ijtWJfkeO06UE8+8/sdVLbM/PVaMaj/lQpOTb9qWZta3took9GEnqjZXNelTUlN6/wC9zj9ItXlTftrzsXv19peOoqOIzlBCuVKpRhWer1TMrHRnQrOtFN06jvUju14/e/WKU+nPHk2pU1c0PWP+o9Dsfa2VJp5qUtWkvUfP7odWiqq5o7is7ydpPkn8PdePVHpY1E0mmmnqmtzR5+Gnhn1EZKSUovKZleUdPzlCUFo24tPsdxVJ8kcnVbS5amTwNelKDyyVnz4PsYRkpLKPWjNSKiiyAMgCZdhfW7iZbF09ztTMjcZEjDcCgqQARsWAR9HwFPLSpx92nCPhFGB81WlzVJP1Z0AYkuAiXACAABAAkBosYDRigEYqMTcdAIdDEOihDplIQtfFQpq85JfN9iNqVOVR4ijnr3FKhHmqPBh7S8oLJ2fm4e9fpv7dx6lK0hDWerPnLni1Wu+SisLz3/gzNn4upJ+cTlTh7L9up1y5L5/Pr5VJarQ87MqL0k+bvj/dTg2ni51X5mlx9aXC3Hu+ZjWrqK12OqytZVZnfgaEMPRaWuVOcnmacpcdPBGsW1DMtzG4kqtZqO2y+RxbGoSjKdWV81ZZpPjdu6+Bjb1eepJHo8RodO1p/n+xdtai+hXjfNTevWuK8GTXn06yfkuwpqvZyg+zZ02jNLc4zStq3dM2uqfUpZjutUcHD6/s9xyz2ejMapSlhp7m6MnqvdZyWl1nfc9biNgmsr5ehv7L2lksr5qUtVb2etfVHbVoqouaO559jfStp9Op8P2/g1cc7x01Ts00eRc6RwfXUGnhrYw8Th4yTjJXRxQm4vKO1PGxhY3ZsoXcbyh/uj28zup1lPR7nRCr2ZxJmxuiXAGXYXe+zh2ikm0OEknqzsinyfgyelN7J/Q061NbyX1Q2WXuy8GP2er/ANX9GS7ugt6kfqgqnL3X4MtWld/gf0M3xG0W9WP/ANIaNCfu+LSK9guH+BmUuMWK3qx+pp4PZtPR1aq/LC78ZWIdheP4ab+eP8nHV/qC1XwTR6xbWo+/4Rn9hrg93/1/Vf5PElxW1X4v0Z2UqqklKLumrpnBVpTpTcJrDR2U6kakFOL0Y9zMslwAFxZAghAEMlwyBZGWg8iMZGJsOhgMgEGVRJXbSS3tuyRpGLk8JakTnGCcpPCMrGbatdU7ab5y3LsX3PToWH4qn0PnrzjaXu0Fl+f8I83jtrO7ablJ6Znr4I704wWI6I8bp1K8+ao22zmwuBnUl5yvfKtYwlvl+ZcF1Dp+97xrXkqHuR+Lv6fydmKrym/NU9W9G1u/6IrVlFPOxFrbTqzSS1/3U7sLgY0o85P1pW1b+yPNoZuayb2Wp9DectjaNR+J6Z9f4QMTHO40lqpO8tLWiuH75HoXlXkieLwqh1aqfY68TRyxXac1hpM9fjazbt+Gg4empwnHTg9Otfoa362Zy8BlpUj+T/Qy8DeOei79B9Hm4M3sqvPDHc4uL23Tq8y2Zq1MMqtLVXfqzT5nl3dF0anNHbc+g4Zcq5t0pbrRnm3GWHnkld0pPR8U/v8AM7bS7yvuedxHh/dfL/Br4XG5VlbvB6p78t/oXe2/VjzR3+5hwviLtp9Or8P2/g65wPn9j7SMk1lFE4DTKMvF7OjfPHotNSa4Ss77uZ229w1JJhObVOS9GWwSaT5o+/pqLipJI/Nqk6ik4uT09WMol6EKTDlGMZREMZIQ8jJAGSyCAWSxCIZs7BxO+k+uUPqvr4nz3HbTMVXj20f5dj3eC3WG6Eu+q/c2T5c+iIICABLiAFxAC4gBcBmYiTQe4COHF7VjG6j05dT6K7zvoWM56y0R495xilRzGHvS/RfMwcbtFyfSbk+EVpFHqU6dOksQR83XuK1081Hp47fQ5IYarWd1pD3npHu5sxr3UYfE9fB2WfDp1fhWF5Z1PDUqFrtOpLVSnwXG3BHPQk7iWZvEV28nfef+DTUaKzN/i8Fdas21CGspcvp9z0KtVRj6Hg0KE6k13bNjZuzVBcHN+tL6LqPBrVnWlpsfZ2dpG3h/7PdkxsulZXtHTS2/ie3Y0uSnnyfMcauerX5FtH79ybLoZnKb4vLH8qPOvKnPUwe1wi36VLme51bVj0eyxtaPFSJXFo5tZ/73Kdk6ykvwp+D/AFOu+XuJnj8BlirOPlfuZ+3cPKnNVYrVXT00af6nn2tVwqYPa4nQVWg3jYv8lqtScqmdNRyxt0cqvdnRc1FNLLycfCaEqUpPDSaOzauzFOLTV0zzXmnLmie9KKqR5ZHlpYCtG8FJWTftW8T6Gzt6txSU4bP1+p8lfxp0azi9zaoYhRhCLTbjGMXutdK2hnL+nqs5NuaX1f8Ag9Klx2lTpxgoNtJLsV1cY+EF3s2j/TkF8VR/JIh/1FN/DBfNmbicbUs7ZV3fc1hwa2hvl/P/AAS+M3EvC+RNmVc0Nd8W0z3KGkOXweJc56jl5O2xsYBSAoYQZCgDIyEGR0AsjgLI9Ko4tSWji7oicIzi4y2ZUJyhJSjuj1OHrKcYzW6S8HxR+f3dvK3qypy7fbsfc21eNelGpHuWnMbAAACAAgAwAADM1ysSaHntv7RlGpCm28k48NNb635rcenYKKzJrU8LjKqvEYyxHG3kzYynUeWEW+z6vgd9SsorMng+foWsqkuWCyzXwGw0rOp0n7vsr7nlVr5y0hov1PpLXhMIe9V1fjt/JuQwy5HCstnrrCWEZW3NiedytScXHNwutbcO46aVx0e2TlubRXGG3hos2RshUlq807WzWskuSJr3LraLREWljC3y95PuakqTS0QQWDsbPGQxNZ1fNyTs5uN3Ts9XbfY9fr+5v2PkJWb6ueV7/ueywOHywS5JL7nkKXNJyPq4Q5IqK7HHtl2pydr2TfhqdVGXLNM572HNb1F6MyvJzHudfLlSvCXG/I7rqo5U8Hz/AAmiqdwnnsz1FaF0ePVWT6uJXQp2FSTWWypaj1DZ6olHj5YyMsRUirq70vbVpWfyPruFUpW8FTk99T5Tik415OpHtoXNHsHjldRANGfiYbzmksM6oMq2VK05w95XXaiqT97A7hZimayOg5AgMgBkKAQyAQ6AMjJgIa4sAaew8VaTpt6S1j1S4rvXyPC45Z9Skq0d47/l/B7fBrvkqOlLaW35/wAm5c+PPqCCAghgYAKxAC4AZ1iTQ4sds2nVtnje27g12PgXGrOGsWZ1KUKixNZRfhcHGCtGKS+fbzFOpKbzJipUYUo8sFhHZCBODQsRQiONxNZDOBoRsOKwJsctMRxTppSv1mDTyarY7sLi4RjZxza8LCqT5XgxlTbegMXThUT6KyyVrNLdaxpTqNxyhKGmGZ+E2fThLNGnCL1V1GKZUas5P3mNUacfhikdkjXJWBHIrIFFarZMuKy0hPRNngcenGaqLenc+3axjHY+Mg+bKfc2qU1KMZLdJJnbF5WTz5JxbTDKIwTOOvAwqLU3gzNbyVYS4ZrPsejM4vDTN8c0WjdSOw4SZQDIbAIKGAyAQwAEQBQAFNqzTs000+TW4TSkmnsOMnFprdHp8HiFOClz0a5SW8/PuIWrtq7h23X5H3Nncq4oqffv+ZecJ1kEAAAVgABAcCEaDJAAyQAOgEMhiI5DDBdg+lLmlqyZvC0IqPCOypSTXRsrPV2WngYqq0/JmpNbgw1G2ZOPLXSzXUEpcw5SzjBx7QprOkmo6K9kku16GXfU1pfDk6Y4XLD1r9btZm1OaitdiHUy9jmkjpWCymbKGUTkUhmBiNpyby5Uru29s+mocIgnGfM3s+x87W4tNqUOVLdbmXjaV0z2pI8SDwJsOv61J746x7OP76y6Mvwiuo7TRqM6DlKK0TKojamzKx9PQ52dUHqauDqZqcJc4q/atGdcHlI4qi5ZNF9iiCWGBLABADAVJc14hlAkyecj7y8US5Irlfgnn4+8vEXPHyNQl4B6RDn8GJ1I+RqnLwaWwcavOOmndTTe7c1x8PoeHxylTqUOfvH9z2eDznTrOHZ/sehPjj6cggAAwCAW4AcKEaDoAGQCGQAG4AVSbbstW9wD2O6hRyR10k/W18Ec85NvQwlLmZnbM2m51K0NYtS3PSTW5Owq9OUIp+S5wSSNjDte1NrqzWRjTe+WZv0QHUoObzWcmr3eZ6LTd3o2i1h5H/yJaFGJrRdsm5abrLuRm1zPQqEH3FbO9PQsoqMrI0cmIehpEGeW9tLr+R9vYy56VN+h8Zex5KtReo1ZHbNHDBmPUm6dWM1wevWuJinytM6klODiegzXSa1TV0dqeTzttGVzRMllFxeGcWKpabjncWdEZI5MNiJQjlUrJN6acy4ZwXUgpPJb6XP334l6mfTXgHpE/el8Qwx8qJ5yX4viHIw0QU5cmJ0mPmSGbk3e3yI6WO4+cso05SaW6/WYVpKlBzb2NKUXUmoLuaNLY8n7cV3Nnjy4zTW0WeouEz7yR1U/J5vfVXdD9TGXG12h+pquEPvP9DS2XseNKefO5PK42ypJX4nFd8UlXp9PlwjqtuHxoT5+bJrpnknoBEBGAxWIAAM4UIsdAAyAQwALNgNFMcRkkpWTfWTPPKEo5WC9bZV1mhu10fEyUWZ9Hwzrw+KVWV4ReWPrXte73JfExqQwQ48u4cdK0bJa6PuIiuxVNZZmZJZlK60TVrc2vsbpLlwb8uh30MJJpO6s937sJOMWZOcYvAJq2nLQ64vQE8nPVZRSObEbmWgZ5ma/mtdr/fifY8FnzUUvGT5PjMeWq35wPUR7U1lHjReDL2hRujlkjrpywzo2JiM0Mj3wdv7eBvQllYMrqGJcy7mjY2ObJTUlHi0u8NB4bOWpKHO/cGUWlMrdWPJhzFcrFdXqQuZj5Qed7AbY+UdTOCvdU6TxOWGdVK1qVFmEdCyEGzgnxahHbLOyPDKz3wjrw1CzTv8AA8664r1abpxjjPqd9tw3pzU3LODYwrPEZ6yNGkyGM6YskY6JAYAAmIAMAAAzhQix0ADIAGQCDYAKq9JNWFLYqLM+tg+XwJUmjTQv2biJ01KKdulfVLkZ1Flpmc4Js0PPOaUm7u2tt28zjHUUYpFNS5uolZJTx01FLNa3DTmYzi+ZkOCbzgvU7q+++p0Q2QYKJs0Qznrbi0Bg4iH81v8AD9f0Pqv6flpOJ8zx+OsGKz6Q+cOavSujCUTeE8GTTUoVG02rp7tOJEE1I6ZNTgdDnJ+8/E3UWZYSIqcuXiy1AXNHyOqEuaKUCeeI8cN1sfKieqWLDLl9R4RLqsdUkuAEc7LI4a9n3HyXHly3CflH0/Bpc1BrwzqpYU8BzPZUTqp0DNyLUTrowJ5isHfSQsiL4iAdCANxAS4AAABcBnEhFjIAHQAMgEEAI0IAZAwPIk6SJaGmWUoWBITZZYsRVKnqZtalJjW0LWwu5TIoDmrGiA83tvEShKLjbW97rlb7n0XApOLnj0PC4zBTUM+pm/xSf4fBn0qqSPA9niH+Jy5R+JXOxezxFePv7K8WPqPwHQXkix34V4jVV+BdD1LFj1b1eO64dZ52F7P6jLaC934j6voT7O/Iy2hH3X8Bdb0F7O/Iyx8OT+AdZeBezy8jLGw6/BC6yD2eRq7HnGalb2Wt/X/0fNf1C+ZU5r1R9BwOLhzwfozUjRPl2z6AdUyclYLIwDIHRTRSZLLkgEFCAgAQABcBgADiQixkwAdMAGQCGAAgARAQACgAIxAaDAAYDK5QGPJy14FJgYG2KV0k+Z6/CZ8tzFedDzuJxzbyfjUy3g1yR9vyo+O6zA8GuSDkQ+swehrkPkQ+swehLl8w5EHWYPQl+7hyIfXZPQl1hyIOsD0PtF00HWJ6H1sORB1ieidYnGPkfV9DV2DNU6iWb13lffu+Njz+J0IVbWcc6rVfI67CtKFzF40ej+Z6tQPz9n2AchIwqIDLIIpCLEMkgAQBigAGAAuAHGmIsdAAyABkAhkABABkICDAIAS4AEAAAEaGI568RjRh7WhpflqdVpU5K0JeqMriHPSlH0ZjvFx5P4H33tET4VWsvIjxi934h7T6FK1fkV4zqQvaX4K9lXkR4x9QvaJD9miT0iT3fBEO5l5LjbR8Mf8AmvdCfdCVjGV4ktZr6o1Vo3tB/Rjxwld/6dTv0+Zi+I0VvURqrCq9oF0dmV37DXbKJhLiluvx/c2XDaz/AA/YshsWu/cX9z+xjLjFuvP0NY8Lrd8Hbs7YVSNSE5SjaMlKyvrY5bjjFOdOUIxeWjoo8MnCalJrQ9MonzzZ7A2UkCZQGFIYggBAADYAKwADYwBcBnGgKGQgHQAMgAZAIKABkIAgAQAiQwCIRBgRgAsojA5MXgozTT4rgOM3FpoHqsGOvJylxc3/AHfY9N8Zr9sfQ4Vwyh6/UuhsCivYv2yk/qZPity/xfoi1YUF+Evhsaiv9OHgmZO/uHvNmitKK2ii+GzoLdCK7IoydzVlvJ/U0VKC2S+hdHCLkjJzk+5eEh1hkLIZHWHQsjyFUUAhvNAAygADABLABAAgAAYiAAAGKwAVjAAAf//Z"/>
          <p:cNvSpPr>
            <a:spLocks noChangeAspect="1" noChangeArrowheads="1"/>
          </p:cNvSpPr>
          <p:nvPr/>
        </p:nvSpPr>
        <p:spPr bwMode="auto">
          <a:xfrm>
            <a:off x="114300"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GB">
              <a:solidFill>
                <a:prstClr val="black"/>
              </a:solidFill>
            </a:endParaRPr>
          </a:p>
        </p:txBody>
      </p:sp>
      <p:sp>
        <p:nvSpPr>
          <p:cNvPr id="3" name="AutoShape 4" descr="data:image/jpeg;base64,/9j/4AAQSkZJRgABAQAAAQABAAD/2wCEAAkGBxASEBAPEA8PDw8PDw8PDw8QDw8PDw4PFBEWFhUUFBQYHCggGBolHBQUITEhJSkrLi4uFx8zODMsNygtLisBCgoKDg0OFxAQGiwkHCQsLCwsLCwsLCwsLCwsLCwsLCwsLCwsLCwsLCwsLCwsLCwsLCwsLCwsLCwsLCwsLCwsLP/AABEIALcBEwMBEQACEQEDEQH/xAAbAAACAwEBAQAAAAAAAAAAAAABAgADBQQGB//EAD4QAAIBAgMEBQoEBQQDAAAAAAABAgMRBBIhBTFBUSJhcYGRBhMUMkJSobHB0WJy4fAVIySCs0OisvEWg5L/xAAbAQADAQEBAQEAAAAAAAAAAAAAAQIDBAUGB//EADURAAIBAwIFAQYFBAIDAAAAAAABAgMEESExBRITQVFhFCIygZGxQnGhweEGM9HwI1IkYpL/2gAMAwEAAhEDEQA/AHPmT1yAARAPApMTL4GiZOC6CLRLL6dIuMSWzphQNlTI5i6NE0UBZG82h8osiSiQ0PJTJGbKRWyCiIpAWI1RI6KyIhLGKQxgIYEEMVkjAyWMVksYjIYAJGQQBRSAeJoiWWxNYkssRqmSMmapkkZWREDIYIgyA+VcwyB5W5452DABLAMeCGhM6acTVGbOqlA1iiGzspQOiKM2zphE2RJYkUIEhMCmZnIpFEzFlorZAwIaAdGiEMiwIJgQljKa2IhH1pRXVfXwBQk9kXGEnsjhrbYgvVTl/tRat5Pc3jbSe+hwVdr1XuUYdmvxZoreK3N420F6nK8ZO+bPLNzuynCGMYNlTjtjQ7cNtl7qkb/ijv70c07bPwsxnareJpUa8Jq8ZJ/Ndq4HHOEovVHLOnKO6HMySCAZFIB0WiSxGsSRkaJiGuWmLBLlZES4ZDAQyIN0GQPKpnknaPFjAsihiL6cS0Szopo0RDOqkjaJmzqpnREhl8TREllyhCyZLGUzM2UimRkykVsgYEUgHRohFWNxUaVOVWd1CCvKyu7Xtu7yiqcHUkordmb/ABxSV6Si4vdK+b4I3jSi++Tq9kcXiRyVsbUlvm7clp8EaqEVsjWNKK7HM1x+JRqhH+7E5KEf74kspCMhloRskpIkJtO6bTXFOz8SdHuDWmDSw+15LSfTXPdJfcwqW0Zax0OWdtF7aGrhsXCp6sk3y3SXccc6cobnLUozhujpRKMRkWhDotCHRomSG5WQBceRYJcMgEWQwFIMgeXijzjrLYoALYIaJLoI0RLOiBaJZ0UzaJmzpps3iQy+LNckj3GArEwK5mbKRTIzZaK2SBBoAotAZXla/wCixH5Y/wDOJT2Oiz/vRPmeHxM6bvCTi+PJ9q4kJtbHvtKSwzewO3Yy0qdCXvL1X9jphX8nNO3/AOprKV9V23WpvnJhjAH+2JjQr/diShWv3vJYyuSIZaFsIeR4xXMaIyyyC91XlzV7kzlGK94EpP8AI1tnV610pWav7T6Vuq31PPq1KWfd3/Qxq20cN7GuiUeaOi0SEtCDceQIPIgXFkYbhkBlIMiPNROA6yyKGItiMkugWiWXwLRLOimbRZDL4M2iyGi6LNExFhQgNg2BXJmbKKZGbKEYhkGIiKQGR5XP+ir9kP8AJEb2Omz/AL0T5gSe8QBnVg8fUp+rLo8YvWPhw7iozcdhSjGW5u4La8J6N5JcnufY+J0Rqp7nPOi1qjvbNDMRskYGQ2lqykm9gaM5p3UFtqaqk+5fRpR0vr27jjqXVSW2g+XBo0UraLj2I5W29yWdmFj0rjhujnrvFNncjqR5IyKQglCJceQJcWQJcMgS4sgFWDIjz0TjOotiMRZEokuiUhMugaIhl0GaRJZfBmqZLLos1TJHzFZEBsTYxJMhjRTJkFCXEMlykINykIx/LB/0Vf8A9f8AlgN7HVZf3o/P7HzIk90AAQYAuA0d+A2nUg1F9OO7K3u7GUpuInCMzYnjJPclH4v4mU7ib20LjbxW+pXnfFtnPLL1ZqkkWQmRgTR10Ku4zkjNo0KNbdqZYMXE1Nmyu32b+8qC944rzSB3o6UeYMMRLjyBLhkAXDIAuIAiAiADCicx0FkQEWxKEWxKRJbEtEl0GaokuizVMgtTLTAbMVknAHIMjEkyWxlUmSUI2ICXKQEzFCMXyxl/RVu2l/lgM6rP+8vn9j5tcR7WQXGPILgBAAsw/rx/MvmJ7MqO5tZjmwdCJnEMsUhYEW06hDQmjso17GbRnKJv7CndTfLKvmEFhnl3+nKjVRqjzQlCIAEAAXFkAAAbiyAVIMgYcTmNyyIxFkRiLIlIRbEtEstizRMktizRMnBYpFpiwNcvIsAbFkBGxDEbEMRsBi3KQEuWhYMTyxl/R1e2l/kiM6rP+6vn9j5wI9cFxjImAINxFF2F9ePaKWxcNzUUjnOgNwAOYkY8ZCaAtVQnBOD1fkwv5Ll71SXgkl9GTszxeJP/AJUvCNgZ54RiJcYgCAgsgC4ZAgAWRy21EMwonObFiGBZEYiyJSJLIlollsS0IsTNEyRky0xYGuVkQqmnuafY7jaaEpRezFciSjD/AI3LPZxioKbjJ63snY7IW0Z0+ZPU8apxOdOv05RSWf0F/wDIYubjGDcYTlCbvqnF2en6ihaOUc51Lq8WVOryOOnn90asKqkk07pq6a4mGGnhnrQnGcVKLymRyKQzC8r5f0k/zU/+aKex12f91fP7Hz9knrAGAAAKYAy/C+su/wCRMtjSnuaCZjg6MkzCAe4hkTFgYymLAHufJ+FsNS605f8A1Jv6mT3Pn7181eX+9jSQzkCMRBCAAAuIAXFkAjyBLiyMx4mBqWRAB0UIsixoRZFlolliZaJHTLQgqa113by9Scp6Iy9p7SteEHzzTTXR6kd9vb596R4vEeIcuaVN693+x5fB7QlVrS822qVHTMr3qVJdnBK/ijtWJfkeO06UE8+8/sdVLbM/PVaMaj/lQpOTb9qWZta3took9GEnqjZXNelTUlN6/wC9zj9ItXlTftrzsXv19peOoqOIzlBCuVKpRhWer1TMrHRnQrOtFN06jvUju14/e/WKU+nPHk2pU1c0PWP+o9Dsfa2VJp5qUtWkvUfP7odWiqq5o7is7ydpPkn8PdePVHpY1E0mmmnqmtzR5+Gnhn1EZKSUovKZleUdPzlCUFo24tPsdxVJ8kcnVbS5amTwNelKDyyVnz4PsYRkpLKPWjNSKiiyAMgCZdhfW7iZbF09ztTMjcZEjDcCgqQARsWAR9HwFPLSpx92nCPhFGB81WlzVJP1Z0AYkuAiXACAABAAkBosYDRigEYqMTcdAIdDEOihDplIQtfFQpq85JfN9iNqVOVR4ijnr3FKhHmqPBh7S8oLJ2fm4e9fpv7dx6lK0hDWerPnLni1Wu+SisLz3/gzNn4upJ+cTlTh7L9up1y5L5/Pr5VJarQ87MqL0k+bvj/dTg2ni51X5mlx9aXC3Hu+ZjWrqK12OqytZVZnfgaEMPRaWuVOcnmacpcdPBGsW1DMtzG4kqtZqO2y+RxbGoSjKdWV81ZZpPjdu6+Bjb1eepJHo8RodO1p/n+xdtai+hXjfNTevWuK8GTXn06yfkuwpqvZyg+zZ02jNLc4zStq3dM2uqfUpZjutUcHD6/s9xyz2ejMapSlhp7m6MnqvdZyWl1nfc9biNgmsr5ehv7L2lksr5qUtVb2etfVHbVoqouaO559jfStp9Op8P2/g1cc7x01Ts00eRc6RwfXUGnhrYw8Th4yTjJXRxQm4vKO1PGxhY3ZsoXcbyh/uj28zup1lPR7nRCr2ZxJmxuiXAGXYXe+zh2ikm0OEknqzsinyfgyelN7J/Q061NbyX1Q2WXuy8GP2er/ANX9GS7ugt6kfqgqnL3X4MtWld/gf0M3xG0W9WP/ANIaNCfu+LSK9guH+BmUuMWK3qx+pp4PZtPR1aq/LC78ZWIdheP4ab+eP8nHV/qC1XwTR6xbWo+/4Rn9hrg93/1/Vf5PElxW1X4v0Z2UqqklKLumrpnBVpTpTcJrDR2U6kakFOL0Y9zMslwAFxZAghAEMlwyBZGWg8iMZGJsOhgMgEGVRJXbSS3tuyRpGLk8JakTnGCcpPCMrGbatdU7ab5y3LsX3PToWH4qn0PnrzjaXu0Fl+f8I83jtrO7ablJ6Znr4I704wWI6I8bp1K8+ao22zmwuBnUl5yvfKtYwlvl+ZcF1Dp+97xrXkqHuR+Lv6fydmKrym/NU9W9G1u/6IrVlFPOxFrbTqzSS1/3U7sLgY0o85P1pW1b+yPNoZuayb2Wp9DectjaNR+J6Z9f4QMTHO40lqpO8tLWiuH75HoXlXkieLwqh1aqfY68TRyxXac1hpM9fjazbt+Gg4empwnHTg9Otfoa362Zy8BlpUj+T/Qy8DeOei79B9Hm4M3sqvPDHc4uL23Tq8y2Zq1MMqtLVXfqzT5nl3dF0anNHbc+g4Zcq5t0pbrRnm3GWHnkld0pPR8U/v8AM7bS7yvuedxHh/dfL/Br4XG5VlbvB6p78t/oXe2/VjzR3+5hwviLtp9Or8P2/g65wPn9j7SMk1lFE4DTKMvF7OjfPHotNSa4Ss77uZ229w1JJhObVOS9GWwSaT5o+/pqLipJI/Nqk6ik4uT09WMol6EKTDlGMZREMZIQ8jJAGSyCAWSxCIZs7BxO+k+uUPqvr4nz3HbTMVXj20f5dj3eC3WG6Eu+q/c2T5c+iIICABLiAFxAC4gBcBmYiTQe4COHF7VjG6j05dT6K7zvoWM56y0R495xilRzGHvS/RfMwcbtFyfSbk+EVpFHqU6dOksQR83XuK1081Hp47fQ5IYarWd1pD3npHu5sxr3UYfE9fB2WfDp1fhWF5Z1PDUqFrtOpLVSnwXG3BHPQk7iWZvEV28nfef+DTUaKzN/i8Fdas21CGspcvp9z0KtVRj6Hg0KE6k13bNjZuzVBcHN+tL6LqPBrVnWlpsfZ2dpG3h/7PdkxsulZXtHTS2/ie3Y0uSnnyfMcauerX5FtH79ybLoZnKb4vLH8qPOvKnPUwe1wi36VLme51bVj0eyxtaPFSJXFo5tZ/73Kdk6ykvwp+D/AFOu+XuJnj8BlirOPlfuZ+3cPKnNVYrVXT00af6nn2tVwqYPa4nQVWg3jYv8lqtScqmdNRyxt0cqvdnRc1FNLLycfCaEqUpPDSaOzauzFOLTV0zzXmnLmie9KKqR5ZHlpYCtG8FJWTftW8T6Gzt6txSU4bP1+p8lfxp0azi9zaoYhRhCLTbjGMXutdK2hnL+nqs5NuaX1f8Ag9Klx2lTpxgoNtJLsV1cY+EF3s2j/TkF8VR/JIh/1FN/DBfNmbicbUs7ZV3fc1hwa2hvl/P/AAS+M3EvC+RNmVc0Nd8W0z3KGkOXweJc56jl5O2xsYBSAoYQZCgDIyEGR0AsjgLI9Ko4tSWji7oicIzi4y2ZUJyhJSjuj1OHrKcYzW6S8HxR+f3dvK3qypy7fbsfc21eNelGpHuWnMbAAACAAgAwAADM1ysSaHntv7RlGpCm28k48NNb635rcenYKKzJrU8LjKqvEYyxHG3kzYynUeWEW+z6vgd9SsorMng+foWsqkuWCyzXwGw0rOp0n7vsr7nlVr5y0hov1PpLXhMIe9V1fjt/JuQwy5HCstnrrCWEZW3NiedytScXHNwutbcO46aVx0e2TlubRXGG3hos2RshUlq807WzWskuSJr3LraLREWljC3y95PuakqTS0QQWDsbPGQxNZ1fNyTs5uN3Ts9XbfY9fr+5v2PkJWb6ueV7/ueywOHywS5JL7nkKXNJyPq4Q5IqK7HHtl2pydr2TfhqdVGXLNM572HNb1F6MyvJzHudfLlSvCXG/I7rqo5U8Hz/AAmiqdwnnsz1FaF0ePVWT6uJXQp2FSTWWypaj1DZ6olHj5YyMsRUirq70vbVpWfyPruFUpW8FTk99T5Tik415OpHtoXNHsHjldRANGfiYbzmksM6oMq2VK05w95XXaiqT97A7hZimayOg5AgMgBkKAQyAQ6AMjJgIa4sAaew8VaTpt6S1j1S4rvXyPC45Z9Skq0d47/l/B7fBrvkqOlLaW35/wAm5c+PPqCCAghgYAKxAC4AZ1iTQ4sds2nVtnje27g12PgXGrOGsWZ1KUKixNZRfhcHGCtGKS+fbzFOpKbzJipUYUo8sFhHZCBODQsRQiONxNZDOBoRsOKwJsctMRxTppSv1mDTyarY7sLi4RjZxza8LCqT5XgxlTbegMXThUT6KyyVrNLdaxpTqNxyhKGmGZ+E2fThLNGnCL1V1GKZUas5P3mNUacfhikdkjXJWBHIrIFFarZMuKy0hPRNngcenGaqLenc+3axjHY+Mg+bKfc2qU1KMZLdJJnbF5WTz5JxbTDKIwTOOvAwqLU3gzNbyVYS4ZrPsejM4vDTN8c0WjdSOw4SZQDIbAIKGAyAQwAEQBQAFNqzTs000+TW4TSkmnsOMnFprdHp8HiFOClz0a5SW8/PuIWrtq7h23X5H3Nncq4oqffv+ZecJ1kEAAAVgABAcCEaDJAAyQAOgEMhiI5DDBdg+lLmlqyZvC0IqPCOypSTXRsrPV2WngYqq0/JmpNbgw1G2ZOPLXSzXUEpcw5SzjBx7QprOkmo6K9kku16GXfU1pfDk6Y4XLD1r9btZm1OaitdiHUy9jmkjpWCymbKGUTkUhmBiNpyby5Uru29s+mocIgnGfM3s+x87W4tNqUOVLdbmXjaV0z2pI8SDwJsOv61J746x7OP76y6Mvwiuo7TRqM6DlKK0TKojamzKx9PQ52dUHqauDqZqcJc4q/atGdcHlI4qi5ZNF9iiCWGBLABADAVJc14hlAkyecj7y8US5Irlfgnn4+8vEXPHyNQl4B6RDn8GJ1I+RqnLwaWwcavOOmndTTe7c1x8PoeHxylTqUOfvH9z2eDznTrOHZ/sehPjj6cggAAwCAW4AcKEaDoAGQCGQAG4AVSbbstW9wD2O6hRyR10k/W18Ec85NvQwlLmZnbM2m51K0NYtS3PSTW5Owq9OUIp+S5wSSNjDte1NrqzWRjTe+WZv0QHUoObzWcmr3eZ6LTd3o2i1h5H/yJaFGJrRdsm5abrLuRm1zPQqEH3FbO9PQsoqMrI0cmIehpEGeW9tLr+R9vYy56VN+h8Zex5KtReo1ZHbNHDBmPUm6dWM1wevWuJinytM6klODiegzXSa1TV0dqeTzttGVzRMllFxeGcWKpabjncWdEZI5MNiJQjlUrJN6acy4ZwXUgpPJb6XP334l6mfTXgHpE/el8Qwx8qJ5yX4viHIw0QU5cmJ0mPmSGbk3e3yI6WO4+cso05SaW6/WYVpKlBzb2NKUXUmoLuaNLY8n7cV3Nnjy4zTW0WeouEz7yR1U/J5vfVXdD9TGXG12h+pquEPvP9DS2XseNKefO5PK42ypJX4nFd8UlXp9PlwjqtuHxoT5+bJrpnknoBEBGAxWIAAM4UIsdAAyAQwALNgNFMcRkkpWTfWTPPKEo5WC9bZV1mhu10fEyUWZ9Hwzrw+KVWV4ReWPrXte73JfExqQwQ48u4cdK0bJa6PuIiuxVNZZmZJZlK60TVrc2vsbpLlwb8uh30MJJpO6s937sJOMWZOcYvAJq2nLQ64vQE8nPVZRSObEbmWgZ5ma/mtdr/fifY8FnzUUvGT5PjMeWq35wPUR7U1lHjReDL2hRujlkjrpywzo2JiM0Mj3wdv7eBvQllYMrqGJcy7mjY2ObJTUlHi0u8NB4bOWpKHO/cGUWlMrdWPJhzFcrFdXqQuZj5Qed7AbY+UdTOCvdU6TxOWGdVK1qVFmEdCyEGzgnxahHbLOyPDKz3wjrw1CzTv8AA8664r1abpxjjPqd9tw3pzU3LODYwrPEZ6yNGkyGM6YskY6JAYAAmIAMAAAzhQix0ADIAGQCDYAKq9JNWFLYqLM+tg+XwJUmjTQv2biJ01KKdulfVLkZ1Flpmc4Js0PPOaUm7u2tt28zjHUUYpFNS5uolZJTx01FLNa3DTmYzi+ZkOCbzgvU7q+++p0Q2QYKJs0Qznrbi0Bg4iH81v8AD9f0Pqv6flpOJ8zx+OsGKz6Q+cOavSujCUTeE8GTTUoVG02rp7tOJEE1I6ZNTgdDnJ+8/E3UWZYSIqcuXiy1AXNHyOqEuaKUCeeI8cN1sfKieqWLDLl9R4RLqsdUkuAEc7LI4a9n3HyXHly3CflH0/Bpc1BrwzqpYU8BzPZUTqp0DNyLUTrowJ5isHfSQsiL4iAdCANxAS4AAABcBnEhFjIAHQAMgEEAI0IAZAwPIk6SJaGmWUoWBITZZYsRVKnqZtalJjW0LWwu5TIoDmrGiA83tvEShKLjbW97rlb7n0XApOLnj0PC4zBTUM+pm/xSf4fBn0qqSPA9niH+Jy5R+JXOxezxFePv7K8WPqPwHQXkix34V4jVV+BdD1LFj1b1eO64dZ52F7P6jLaC934j6voT7O/Iy2hH3X8Bdb0F7O/Iyx8OT+AdZeBezy8jLGw6/BC6yD2eRq7HnGalb2Wt/X/0fNf1C+ZU5r1R9BwOLhzwfozUjRPl2z6AdUyclYLIwDIHRTRSZLLkgEFCAgAQABcBgADiQixkwAdMAGQCGAAgARAQACgAIxAaDAAYDK5QGPJy14FJgYG2KV0k+Z6/CZ8tzFedDzuJxzbyfjUy3g1yR9vyo+O6zA8GuSDkQ+swehrkPkQ+swehLl8w5EHWYPQl+7hyIfXZPQl1hyIOsD0PtF00HWJ6H1sORB1ieidYnGPkfV9DV2DNU6iWb13lffu+Njz+J0IVbWcc6rVfI67CtKFzF40ej+Z6tQPz9n2AchIwqIDLIIpCLEMkgAQBigAGAAuAHGmIsdAAyABkAhkABABkICDAIAS4AEAAAEaGI568RjRh7WhpflqdVpU5K0JeqMriHPSlH0ZjvFx5P4H33tET4VWsvIjxi934h7T6FK1fkV4zqQvaX4K9lXkR4x9QvaJD9miT0iT3fBEO5l5LjbR8Mf8AmvdCfdCVjGV4ktZr6o1Vo3tB/Rjxwld/6dTv0+Zi+I0VvURqrCq9oF0dmV37DXbKJhLiluvx/c2XDaz/AA/YshsWu/cX9z+xjLjFuvP0NY8Lrd8Hbs7YVSNSE5SjaMlKyvrY5bjjFOdOUIxeWjoo8MnCalJrQ9MonzzZ7A2UkCZQGFIYggBAADYAKwADYwBcBnGgKGQgHQAMgAZAIKABkIAgAQAiQwCIRBgRgAsojA5MXgozTT4rgOM3FpoHqsGOvJylxc3/AHfY9N8Zr9sfQ4Vwyh6/UuhsCivYv2yk/qZPity/xfoi1YUF+Evhsaiv9OHgmZO/uHvNmitKK2ii+GzoLdCK7IoydzVlvJ/U0VKC2S+hdHCLkjJzk+5eEh1hkLIZHWHQsjyFUUAhvNAAygADABLABAAgAAYiAAAGKwAVjAAAf//Z"/>
          <p:cNvSpPr>
            <a:spLocks noChangeAspect="1" noChangeArrowheads="1"/>
          </p:cNvSpPr>
          <p:nvPr/>
        </p:nvSpPr>
        <p:spPr bwMode="auto">
          <a:xfrm>
            <a:off x="266700" y="7959"/>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GB">
              <a:solidFill>
                <a:prstClr val="black"/>
              </a:solidFill>
            </a:endParaRPr>
          </a:p>
        </p:txBody>
      </p:sp>
      <p:sp>
        <p:nvSpPr>
          <p:cNvPr id="5" name="AutoShape 6" descr="http://www.google.co.uk/url?sa=i&amp;source=images&amp;cd=&amp;ved=0CAUQjBw&amp;url=http%3A%2F%2Fwww.allstarstuition.co.uk%2Fimages%2Fphotos%2Fallstars-tuition-diennes-place-value-1000x665-1.jpg&amp;ei=fw-9VKKrEor3Uqz3g6gC&amp;psig=AFQjCNG6smJi5YFcyrkS_Y_MY5818jnC2Q&amp;ust=1421762815387430"/>
          <p:cNvSpPr>
            <a:spLocks noChangeAspect="1" noChangeArrowheads="1"/>
          </p:cNvSpPr>
          <p:nvPr/>
        </p:nvSpPr>
        <p:spPr bwMode="auto">
          <a:xfrm>
            <a:off x="63500" y="-136525"/>
            <a:ext cx="7200900" cy="4791075"/>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GB">
              <a:solidFill>
                <a:prstClr val="black"/>
              </a:solidFill>
            </a:endParaRPr>
          </a:p>
        </p:txBody>
      </p:sp>
      <p:sp>
        <p:nvSpPr>
          <p:cNvPr id="10" name="AutoShape 8" descr="http://www.google.co.uk/url?sa=i&amp;source=images&amp;cd=&amp;ved=0CAUQjBw&amp;url=http%3A%2F%2Fwww.allstarstuition.co.uk%2Fimages%2Fphotos%2Fallstars-tuition-diennes-place-value-1000x665-1.jpg&amp;ei=fw-9VKKrEor3Uqz3g6gC&amp;psig=AFQjCNG6smJi5YFcyrkS_Y_MY5818jnC2Q&amp;ust=1421762815387430"/>
          <p:cNvSpPr>
            <a:spLocks noChangeAspect="1" noChangeArrowheads="1"/>
          </p:cNvSpPr>
          <p:nvPr/>
        </p:nvSpPr>
        <p:spPr bwMode="auto">
          <a:xfrm>
            <a:off x="215900" y="15897"/>
            <a:ext cx="7200900" cy="4791075"/>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GB">
              <a:solidFill>
                <a:prstClr val="black"/>
              </a:solidFill>
            </a:endParaRPr>
          </a:p>
        </p:txBody>
      </p:sp>
      <p:sp>
        <p:nvSpPr>
          <p:cNvPr id="11" name="AutoShape 10" descr="http://www.google.co.uk/url?sa=i&amp;source=images&amp;cd=&amp;ved=0CAUQjBw&amp;url=http%3A%2F%2Fwww.allstarstuition.co.uk%2Fimages%2Fphotos%2Fallstars-tuition-diennes-place-value-1000x665-1.jpg&amp;ei=fw-9VKKrEor3Uqz3g6gC&amp;psig=AFQjCNG6smJi5YFcyrkS_Y_MY5818jnC2Q&amp;ust=1421762815387430"/>
          <p:cNvSpPr>
            <a:spLocks noChangeAspect="1" noChangeArrowheads="1"/>
          </p:cNvSpPr>
          <p:nvPr/>
        </p:nvSpPr>
        <p:spPr bwMode="auto">
          <a:xfrm>
            <a:off x="368300" y="168297"/>
            <a:ext cx="7200900" cy="4791075"/>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GB">
              <a:solidFill>
                <a:prstClr val="black"/>
              </a:solidFill>
            </a:endParaRPr>
          </a:p>
        </p:txBody>
      </p:sp>
      <p:pic>
        <p:nvPicPr>
          <p:cNvPr id="8206" name="Picture 14" descr="http://ecx.images-amazon.com/images/I/41jErXgR2nL._SY300_.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948861" y="1951931"/>
            <a:ext cx="2857500" cy="2857500"/>
          </a:xfrm>
          <a:prstGeom prst="rect">
            <a:avLst/>
          </a:prstGeom>
          <a:noFill/>
          <a:extLst>
            <a:ext uri="{909E8E84-426E-40DD-AFC4-6F175D3DCCD1}">
              <a14:hiddenFill xmlns:a14="http://schemas.microsoft.com/office/drawing/2010/main" xmlns="">
                <a:solidFill>
                  <a:srgbClr val="FFFFFF"/>
                </a:solidFill>
              </a14:hiddenFill>
            </a:ext>
          </a:extLst>
        </p:spPr>
      </p:pic>
      <p:sp>
        <p:nvSpPr>
          <p:cNvPr id="13" name="AutoShape 16" descr="http://www.google.co.uk/url?sa=i&amp;source=images&amp;cd=&amp;ved=0CAUQjBw&amp;url=https%3A%2F%2Faskeabns.files.wordpress.com%2F2009%2F03%2Fdienne.jpg&amp;ei=AxC9VNL-Iobfaq7xgcAK&amp;psig=AFQjCNFWYZgB5g0gL3auenvYtywt5QRfjQ&amp;ust=1421762947724278"/>
          <p:cNvSpPr>
            <a:spLocks noChangeAspect="1" noChangeArrowheads="1"/>
          </p:cNvSpPr>
          <p:nvPr/>
        </p:nvSpPr>
        <p:spPr bwMode="auto">
          <a:xfrm>
            <a:off x="63500" y="-136525"/>
            <a:ext cx="7667625" cy="4791075"/>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GB">
              <a:solidFill>
                <a:prstClr val="black"/>
              </a:solidFill>
            </a:endParaRPr>
          </a:p>
        </p:txBody>
      </p:sp>
      <p:sp>
        <p:nvSpPr>
          <p:cNvPr id="4" name="Title 3"/>
          <p:cNvSpPr txBox="1">
            <a:spLocks noGrp="1"/>
          </p:cNvSpPr>
          <p:nvPr>
            <p:ph type="title"/>
          </p:nvPr>
        </p:nvSpPr>
        <p:spPr>
          <a:xfrm>
            <a:off x="425450" y="941819"/>
            <a:ext cx="8229600" cy="830997"/>
          </a:xfrm>
          <a:prstGeom prst="rect">
            <a:avLst/>
          </a:prstGeom>
          <a:noFill/>
        </p:spPr>
        <p:txBody>
          <a:bodyPr wrap="square" rtlCol="0">
            <a:spAutoFit/>
          </a:bodyPr>
          <a:lstStyle/>
          <a:p>
            <a:r>
              <a:rPr lang="en-GB" sz="4800" b="1" dirty="0" smtClean="0"/>
              <a:t>Concrete – with specific values</a:t>
            </a:r>
            <a:endParaRPr lang="en-GB" sz="4800" b="1" dirty="0"/>
          </a:p>
        </p:txBody>
      </p:sp>
      <p:sp>
        <p:nvSpPr>
          <p:cNvPr id="14" name="AutoShape 20" descr="http://www.google.co.uk/url?sa=i&amp;source=images&amp;cd=&amp;ved=0CAUQjBw&amp;url=http%3A%2F%2Fwww.edtech.co.uk%2Fadmin%2Fupload_pic%2F3108403.png&amp;ei=OhG9VMOWLtLTaOuogOAE&amp;psig=AFQjCNEbMRXdtCuP9nOtH45A_8hJJT7bWg&amp;ust=1421763258884026"/>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GB">
              <a:solidFill>
                <a:prstClr val="black"/>
              </a:solidFill>
            </a:endParaRPr>
          </a:p>
        </p:txBody>
      </p:sp>
      <p:sp>
        <p:nvSpPr>
          <p:cNvPr id="15" name="AutoShape 22" descr="http://www.google.co.uk/url?sa=i&amp;source=images&amp;cd=&amp;ved=0CAUQjBw&amp;url=http%3A%2F%2Fwww.edtech.co.uk%2Fadmin%2Fupload_pic%2F3108403.png&amp;ei=OhG9VMOWLtLTaOuogOAE&amp;psig=AFQjCNEbMRXdtCuP9nOtH45A_8hJJT7bWg&amp;ust=1421763258884026"/>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GB">
              <a:solidFill>
                <a:prstClr val="black"/>
              </a:solidFill>
            </a:endParaRPr>
          </a:p>
        </p:txBody>
      </p:sp>
      <p:sp>
        <p:nvSpPr>
          <p:cNvPr id="12" name="AutoShape 12" descr="http://www.google.co.uk/url?sa=i&amp;source=images&amp;cd=&amp;ved=0CAUQjBw&amp;url=http%3A%2F%2Fwww.allstarstuition.co.uk%2Fimages%2Fphotos%2Fallstars-tuition-diennes-place-value-1000x665-1.jpg&amp;ei=fw-9VKKrEor3Uqz3g6gC&amp;psig=AFQjCNG6smJi5YFcyrkS_Y_MY5818jnC2Q&amp;ust=1421762815387430"/>
          <p:cNvSpPr>
            <a:spLocks noChangeAspect="1" noChangeArrowheads="1"/>
          </p:cNvSpPr>
          <p:nvPr/>
        </p:nvSpPr>
        <p:spPr bwMode="auto">
          <a:xfrm>
            <a:off x="520700" y="320697"/>
            <a:ext cx="7200900" cy="4791075"/>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GB">
              <a:solidFill>
                <a:prstClr val="black"/>
              </a:solidFill>
            </a:endParaRPr>
          </a:p>
        </p:txBody>
      </p:sp>
      <p:sp>
        <p:nvSpPr>
          <p:cNvPr id="16" name="AutoShape 24" descr="http://www.google.co.uk/url?sa=i&amp;source=images&amp;cd=&amp;ved=0CAUQjBw&amp;url=http%3A%2F%2Fwww.edtech.co.uk%2Fadmin%2Fupload_pic%2F3108403.png&amp;ei=OhG9VMOWLtLTaOuogOAE&amp;psig=AFQjCNEbMRXdtCuP9nOtH45A_8hJJT7bWg&amp;ust=1421763258884026"/>
          <p:cNvSpPr>
            <a:spLocks noChangeAspect="1" noChangeArrowheads="1"/>
          </p:cNvSpPr>
          <p:nvPr/>
        </p:nvSpPr>
        <p:spPr bwMode="auto">
          <a:xfrm>
            <a:off x="368300" y="16827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GB">
              <a:solidFill>
                <a:prstClr val="black"/>
              </a:solidFill>
            </a:endParaRPr>
          </a:p>
        </p:txBody>
      </p:sp>
      <p:sp>
        <p:nvSpPr>
          <p:cNvPr id="17" name="AutoShape 26" descr="http://www.google.co.uk/url?sa=i&amp;source=images&amp;cd=&amp;ved=0CAUQjBw&amp;url=http%3A%2F%2Fwww.edtech.co.uk%2Fadmin%2Fupload_pic%2F3108403.png&amp;ei=OhG9VMOWLtLTaOuogOAE&amp;psig=AFQjCNEbMRXdtCuP9nOtH45A_8hJJT7bWg&amp;ust=1421763258884026"/>
          <p:cNvSpPr>
            <a:spLocks noChangeAspect="1" noChangeArrowheads="1"/>
          </p:cNvSpPr>
          <p:nvPr/>
        </p:nvSpPr>
        <p:spPr bwMode="auto">
          <a:xfrm>
            <a:off x="520700" y="32067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en-GB">
              <a:solidFill>
                <a:prstClr val="black"/>
              </a:solidFill>
            </a:endParaRPr>
          </a:p>
        </p:txBody>
      </p:sp>
      <p:pic>
        <p:nvPicPr>
          <p:cNvPr id="8220" name="Picture 28" descr="http://www.wyedu.co.uk/media/catalog/product/cache/1/image/9df78eab33525d08d6e5fb8d27136e95/3/1/3125202.jpg"/>
          <p:cNvPicPr>
            <a:picLocks noChangeAspect="1" noChangeArrowheads="1"/>
          </p:cNvPicPr>
          <p:nvPr/>
        </p:nvPicPr>
        <p:blipFill rotWithShape="1">
          <a:blip r:embed="rId4">
            <a:extLst>
              <a:ext uri="{28A0092B-C50C-407E-A947-70E740481C1C}">
                <a14:useLocalDpi xmlns:a14="http://schemas.microsoft.com/office/drawing/2010/main" xmlns="" val="0"/>
              </a:ext>
            </a:extLst>
          </a:blip>
          <a:srcRect b="25394"/>
          <a:stretch/>
        </p:blipFill>
        <p:spPr bwMode="auto">
          <a:xfrm>
            <a:off x="4505739" y="2811932"/>
            <a:ext cx="3542298" cy="1673736"/>
          </a:xfrm>
          <a:prstGeom prst="rect">
            <a:avLst/>
          </a:prstGeom>
          <a:noFill/>
          <a:extLst>
            <a:ext uri="{909E8E84-426E-40DD-AFC4-6F175D3DCCD1}">
              <a14:hiddenFill xmlns:a14="http://schemas.microsoft.com/office/drawing/2010/main" xmlns="">
                <a:solidFill>
                  <a:srgbClr val="FFFFFF"/>
                </a:solidFill>
              </a14:hiddenFill>
            </a:ext>
          </a:extLst>
        </p:spPr>
      </p:pic>
      <p:pic>
        <p:nvPicPr>
          <p:cNvPr id="20" name="Picture 9"/>
          <p:cNvPicPr>
            <a:picLocks noChangeAspect="1" noChangeArrowheads="1"/>
          </p:cNvPicPr>
          <p:nvPr/>
        </p:nvPicPr>
        <p:blipFill>
          <a:blip r:embed="rId5"/>
          <a:srcRect/>
          <a:stretch>
            <a:fillRect/>
          </a:stretch>
        </p:blipFill>
        <p:spPr bwMode="auto">
          <a:xfrm>
            <a:off x="7416800" y="5163447"/>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3902411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382" y="457200"/>
            <a:ext cx="8188036" cy="1143000"/>
          </a:xfrm>
        </p:spPr>
        <p:txBody>
          <a:bodyPr>
            <a:normAutofit fontScale="90000"/>
          </a:bodyPr>
          <a:lstStyle/>
          <a:p>
            <a:r>
              <a:rPr lang="en-GB" dirty="0"/>
              <a:t>Resources and </a:t>
            </a:r>
            <a:br>
              <a:rPr lang="en-GB" dirty="0"/>
            </a:br>
            <a:r>
              <a:rPr lang="en-GB" dirty="0"/>
              <a:t>Representations of Mathematics</a:t>
            </a:r>
          </a:p>
        </p:txBody>
      </p:sp>
      <p:sp>
        <p:nvSpPr>
          <p:cNvPr id="3" name="Content Placeholder 2"/>
          <p:cNvSpPr>
            <a:spLocks noGrp="1"/>
          </p:cNvSpPr>
          <p:nvPr>
            <p:ph idx="1"/>
          </p:nvPr>
        </p:nvSpPr>
        <p:spPr>
          <a:xfrm>
            <a:off x="228600" y="1828800"/>
            <a:ext cx="7921625" cy="687387"/>
          </a:xfrm>
        </p:spPr>
        <p:txBody>
          <a:bodyPr/>
          <a:lstStyle/>
          <a:p>
            <a:r>
              <a:rPr lang="en-GB" b="1" i="1" dirty="0"/>
              <a:t>Resources to help build concepts </a:t>
            </a:r>
            <a:endParaRPr lang="en-GB" i="1" dirty="0"/>
          </a:p>
        </p:txBody>
      </p:sp>
      <p:sp>
        <p:nvSpPr>
          <p:cNvPr id="4" name="Slide Number Placeholder 3"/>
          <p:cNvSpPr>
            <a:spLocks noGrp="1"/>
          </p:cNvSpPr>
          <p:nvPr>
            <p:ph type="sldNum" sz="quarter" idx="4294967295"/>
          </p:nvPr>
        </p:nvSpPr>
        <p:spPr/>
        <p:txBody>
          <a:bodyPr/>
          <a:lstStyle/>
          <a:p>
            <a:pPr>
              <a:defRPr/>
            </a:pPr>
            <a:fld id="{D12CC7C2-E1F6-4D0D-B0A6-9B8EAA968364}" type="slidenum">
              <a:rPr lang="en-GB" smtClean="0">
                <a:solidFill>
                  <a:srgbClr val="000000"/>
                </a:solidFill>
              </a:rPr>
              <a:pPr>
                <a:defRPr/>
              </a:pPr>
              <a:t>12</a:t>
            </a:fld>
            <a:endParaRPr lang="en-GB" dirty="0">
              <a:solidFill>
                <a:srgbClr val="000000"/>
              </a:solidFill>
            </a:endParaRPr>
          </a:p>
        </p:txBody>
      </p:sp>
      <p:pic>
        <p:nvPicPr>
          <p:cNvPr id="8194" name="Picture 2" descr="http://upload.wikimedia.org/wikipedia/commons/thumb/8/85/Cuisenaire_staircase.JPG/220px-Cuisenaire_staircase.JPG"/>
          <p:cNvPicPr>
            <a:picLocks noChangeAspect="1" noChangeArrowheads="1"/>
          </p:cNvPicPr>
          <p:nvPr/>
        </p:nvPicPr>
        <p:blipFill>
          <a:blip r:embed="rId3" cstate="print"/>
          <a:srcRect/>
          <a:stretch>
            <a:fillRect/>
          </a:stretch>
        </p:blipFill>
        <p:spPr bwMode="auto">
          <a:xfrm>
            <a:off x="395536" y="4365104"/>
            <a:ext cx="2095500" cy="1847851"/>
          </a:xfrm>
          <a:prstGeom prst="rect">
            <a:avLst/>
          </a:prstGeom>
          <a:noFill/>
        </p:spPr>
      </p:pic>
      <p:pic>
        <p:nvPicPr>
          <p:cNvPr id="6146" name="Picture 2" descr="http://www.basetenblocks.com/files/4074132/uploaded/Basetenblocks.jpg"/>
          <p:cNvPicPr>
            <a:picLocks noChangeAspect="1" noChangeArrowheads="1"/>
          </p:cNvPicPr>
          <p:nvPr/>
        </p:nvPicPr>
        <p:blipFill>
          <a:blip r:embed="rId4" cstate="print"/>
          <a:srcRect/>
          <a:stretch>
            <a:fillRect/>
          </a:stretch>
        </p:blipFill>
        <p:spPr bwMode="auto">
          <a:xfrm>
            <a:off x="2915816" y="4509120"/>
            <a:ext cx="2514600" cy="1923669"/>
          </a:xfrm>
          <a:prstGeom prst="rect">
            <a:avLst/>
          </a:prstGeom>
          <a:noFill/>
        </p:spPr>
      </p:pic>
      <p:pic>
        <p:nvPicPr>
          <p:cNvPr id="6148" name="Picture 4" descr="http://www.rainbowresource.com/products/018733.jpg"/>
          <p:cNvPicPr>
            <a:picLocks noChangeAspect="1" noChangeArrowheads="1"/>
          </p:cNvPicPr>
          <p:nvPr/>
        </p:nvPicPr>
        <p:blipFill>
          <a:blip r:embed="rId5" cstate="print"/>
          <a:srcRect/>
          <a:stretch>
            <a:fillRect/>
          </a:stretch>
        </p:blipFill>
        <p:spPr bwMode="auto">
          <a:xfrm>
            <a:off x="6558455" y="4036696"/>
            <a:ext cx="2262017" cy="1573530"/>
          </a:xfrm>
          <a:prstGeom prst="rect">
            <a:avLst/>
          </a:prstGeom>
          <a:noFill/>
        </p:spPr>
      </p:pic>
      <p:pic>
        <p:nvPicPr>
          <p:cNvPr id="6150" name="Picture 6" descr="https://content.ncetm.org.uk/images/self_evaluation/se_tool/knowledge/ks2/AW_KS2_CO_05.jpg"/>
          <p:cNvPicPr>
            <a:picLocks noChangeAspect="1" noChangeArrowheads="1"/>
          </p:cNvPicPr>
          <p:nvPr/>
        </p:nvPicPr>
        <p:blipFill>
          <a:blip r:embed="rId6" cstate="print"/>
          <a:srcRect/>
          <a:stretch>
            <a:fillRect/>
          </a:stretch>
        </p:blipFill>
        <p:spPr bwMode="auto">
          <a:xfrm>
            <a:off x="4343400" y="2863273"/>
            <a:ext cx="3114675" cy="1123950"/>
          </a:xfrm>
          <a:prstGeom prst="rect">
            <a:avLst/>
          </a:prstGeom>
          <a:noFill/>
        </p:spPr>
      </p:pic>
      <p:sp>
        <p:nvSpPr>
          <p:cNvPr id="9" name="TextBox 8"/>
          <p:cNvSpPr txBox="1"/>
          <p:nvPr/>
        </p:nvSpPr>
        <p:spPr>
          <a:xfrm>
            <a:off x="5791200" y="6019800"/>
            <a:ext cx="1981200" cy="369332"/>
          </a:xfrm>
          <a:prstGeom prst="rect">
            <a:avLst/>
          </a:prstGeom>
          <a:noFill/>
        </p:spPr>
        <p:txBody>
          <a:bodyPr wrap="square" rtlCol="0">
            <a:spAutoFit/>
          </a:bodyPr>
          <a:lstStyle/>
          <a:p>
            <a:r>
              <a:rPr lang="en-GB" dirty="0"/>
              <a:t>Ofsted 2013</a:t>
            </a:r>
          </a:p>
        </p:txBody>
      </p:sp>
      <p:pic>
        <p:nvPicPr>
          <p:cNvPr id="1026" name="Picture 2" descr="\\dms01\oup\Education\Ed-Data\OXED\DEPARTMENTS\School Marketing\Primary Marketing\Numicon\Marketing\ASSETS\Numicon shapes illustrator files\five shape.pn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514350" y="2684490"/>
            <a:ext cx="952500" cy="1385888"/>
          </a:xfrm>
          <a:prstGeom prst="rect">
            <a:avLst/>
          </a:prstGeom>
          <a:noFill/>
          <a:extLst>
            <a:ext uri="{909E8E84-426E-40DD-AFC4-6F175D3DCCD1}">
              <a14:hiddenFill xmlns:a14="http://schemas.microsoft.com/office/drawing/2010/main" xmlns="">
                <a:solidFill>
                  <a:srgbClr val="FFFFFF"/>
                </a:solidFill>
              </a14:hiddenFill>
            </a:ext>
          </a:extLst>
        </p:spPr>
      </p:pic>
      <p:pic>
        <p:nvPicPr>
          <p:cNvPr id="1027" name="Picture 3" descr="\\dms01\oup\Education\Ed-Data\OXED\DEPARTMENTS\School Marketing\Primary Marketing\Numicon\Marketing\ASSETS\Numicon shapes illustrator files\three shape.png"/>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1506403" y="3205020"/>
            <a:ext cx="921814" cy="894702"/>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dms01\oup\Education\Ed-Data\OXED\DEPARTMENTS\School Marketing\Primary Marketing\Numicon\Marketing\ASSETS\Numicon shapes illustrator files\six shape.png"/>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2486821" y="2659765"/>
            <a:ext cx="965057" cy="1435338"/>
          </a:xfrm>
          <a:prstGeom prst="rect">
            <a:avLst/>
          </a:prstGeom>
          <a:noFill/>
          <a:extLst>
            <a:ext uri="{909E8E84-426E-40DD-AFC4-6F175D3DCCD1}">
              <a14:hiddenFill xmlns:a14="http://schemas.microsoft.com/office/drawing/2010/main" xmlns="">
                <a:solidFill>
                  <a:srgbClr val="FFFFFF"/>
                </a:solidFill>
              </a14:hiddenFill>
            </a:ext>
          </a:extLst>
        </p:spPr>
      </p:pic>
      <p:grpSp>
        <p:nvGrpSpPr>
          <p:cNvPr id="5" name="Group 28"/>
          <p:cNvGrpSpPr/>
          <p:nvPr/>
        </p:nvGrpSpPr>
        <p:grpSpPr>
          <a:xfrm>
            <a:off x="7316688" y="1556792"/>
            <a:ext cx="1287760" cy="1080120"/>
            <a:chOff x="7316688" y="1556792"/>
            <a:chExt cx="1287760" cy="1080120"/>
          </a:xfrm>
        </p:grpSpPr>
        <p:sp>
          <p:nvSpPr>
            <p:cNvPr id="13" name="Oval 12"/>
            <p:cNvSpPr/>
            <p:nvPr/>
          </p:nvSpPr>
          <p:spPr bwMode="auto">
            <a:xfrm>
              <a:off x="8028384" y="1556792"/>
              <a:ext cx="432048" cy="432048"/>
            </a:xfrm>
            <a:prstGeom prst="ellipse">
              <a:avLst/>
            </a:prstGeom>
            <a:noFill/>
            <a:ln w="57150">
              <a:solidFill>
                <a:schemeClr val="tx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4" name="Oval 13"/>
            <p:cNvSpPr/>
            <p:nvPr/>
          </p:nvSpPr>
          <p:spPr bwMode="auto">
            <a:xfrm>
              <a:off x="7316688" y="1997224"/>
              <a:ext cx="576064" cy="576064"/>
            </a:xfrm>
            <a:prstGeom prst="ellipse">
              <a:avLst/>
            </a:prstGeom>
            <a:noFill/>
            <a:ln w="57150">
              <a:solidFill>
                <a:schemeClr val="tx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cxnSp>
          <p:nvCxnSpPr>
            <p:cNvPr id="16" name="Straight Connector 15"/>
            <p:cNvCxnSpPr>
              <a:stCxn id="14" idx="7"/>
              <a:endCxn id="13" idx="3"/>
            </p:cNvCxnSpPr>
            <p:nvPr/>
          </p:nvCxnSpPr>
          <p:spPr bwMode="auto">
            <a:xfrm flipV="1">
              <a:off x="7808389" y="1925568"/>
              <a:ext cx="283267" cy="156019"/>
            </a:xfrm>
            <a:prstGeom prst="line">
              <a:avLst/>
            </a:prstGeom>
            <a:noFill/>
            <a:ln w="57150">
              <a:solidFill>
                <a:schemeClr val="tx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7" name="Oval 16"/>
            <p:cNvSpPr/>
            <p:nvPr/>
          </p:nvSpPr>
          <p:spPr bwMode="auto">
            <a:xfrm>
              <a:off x="8172400" y="2204864"/>
              <a:ext cx="432048" cy="432048"/>
            </a:xfrm>
            <a:prstGeom prst="ellipse">
              <a:avLst/>
            </a:prstGeom>
            <a:noFill/>
            <a:ln w="57150">
              <a:solidFill>
                <a:schemeClr val="tx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cxnSp>
          <p:nvCxnSpPr>
            <p:cNvPr id="18" name="Straight Connector 17"/>
            <p:cNvCxnSpPr>
              <a:stCxn id="14" idx="6"/>
              <a:endCxn id="17" idx="2"/>
            </p:cNvCxnSpPr>
            <p:nvPr/>
          </p:nvCxnSpPr>
          <p:spPr bwMode="auto">
            <a:xfrm>
              <a:off x="7892752" y="2285256"/>
              <a:ext cx="279648" cy="135632"/>
            </a:xfrm>
            <a:prstGeom prst="line">
              <a:avLst/>
            </a:prstGeom>
            <a:noFill/>
            <a:ln w="57150">
              <a:solidFill>
                <a:schemeClr val="tx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grpSp>
      <p:sp>
        <p:nvSpPr>
          <p:cNvPr id="24" name="Rectangle 23"/>
          <p:cNvSpPr/>
          <p:nvPr/>
        </p:nvSpPr>
        <p:spPr bwMode="auto">
          <a:xfrm>
            <a:off x="5292080" y="4221088"/>
            <a:ext cx="1152128" cy="720080"/>
          </a:xfrm>
          <a:prstGeom prst="rect">
            <a:avLst/>
          </a:prstGeom>
          <a:noFill/>
          <a:ln w="57150">
            <a:solidFill>
              <a:schemeClr val="tx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cxnSp>
        <p:nvCxnSpPr>
          <p:cNvPr id="26" name="Straight Connector 25"/>
          <p:cNvCxnSpPr>
            <a:stCxn id="24" idx="1"/>
            <a:endCxn id="24" idx="3"/>
          </p:cNvCxnSpPr>
          <p:nvPr/>
        </p:nvCxnSpPr>
        <p:spPr bwMode="auto">
          <a:xfrm>
            <a:off x="5292080" y="4581128"/>
            <a:ext cx="1152128" cy="0"/>
          </a:xfrm>
          <a:prstGeom prst="line">
            <a:avLst/>
          </a:prstGeom>
          <a:noFill/>
          <a:ln w="57150">
            <a:solidFill>
              <a:schemeClr val="tx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8" name="Straight Connector 27"/>
          <p:cNvCxnSpPr>
            <a:endCxn id="24" idx="2"/>
          </p:cNvCxnSpPr>
          <p:nvPr/>
        </p:nvCxnSpPr>
        <p:spPr bwMode="auto">
          <a:xfrm>
            <a:off x="5868144" y="4581128"/>
            <a:ext cx="0" cy="360040"/>
          </a:xfrm>
          <a:prstGeom prst="line">
            <a:avLst/>
          </a:prstGeom>
          <a:noFill/>
          <a:ln w="57150">
            <a:solidFill>
              <a:schemeClr val="tx1"/>
            </a:solidFill>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cxnSp>
      <p:pic>
        <p:nvPicPr>
          <p:cNvPr id="22" name="Picture 9"/>
          <p:cNvPicPr>
            <a:picLocks noChangeAspect="1" noChangeArrowheads="1"/>
          </p:cNvPicPr>
          <p:nvPr/>
        </p:nvPicPr>
        <p:blipFill>
          <a:blip r:embed="rId10"/>
          <a:srcRect/>
          <a:stretch>
            <a:fillRect/>
          </a:stretch>
        </p:blipFill>
        <p:spPr bwMode="auto">
          <a:xfrm>
            <a:off x="5830244" y="5656938"/>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13125326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p:txBody>
          <a:bodyPr/>
          <a:lstStyle/>
          <a:p>
            <a:pPr>
              <a:defRPr/>
            </a:pPr>
            <a:fld id="{D12CC7C2-E1F6-4D0D-B0A6-9B8EAA968364}" type="slidenum">
              <a:rPr lang="en-GB" smtClean="0">
                <a:solidFill>
                  <a:srgbClr val="000000"/>
                </a:solidFill>
              </a:rPr>
              <a:pPr>
                <a:defRPr/>
              </a:pPr>
              <a:t>13</a:t>
            </a:fld>
            <a:endParaRPr lang="en-GB" dirty="0">
              <a:solidFill>
                <a:srgbClr val="000000"/>
              </a:solidFill>
            </a:endParaRPr>
          </a:p>
        </p:txBody>
      </p:sp>
      <p:pic>
        <p:nvPicPr>
          <p:cNvPr id="8194" name="Picture 2" descr="http://upload.wikimedia.org/wikipedia/commons/thumb/8/85/Cuisenaire_staircase.JPG/220px-Cuisenaire_staircase.JPG"/>
          <p:cNvPicPr>
            <a:picLocks noChangeAspect="1" noChangeArrowheads="1"/>
          </p:cNvPicPr>
          <p:nvPr/>
        </p:nvPicPr>
        <p:blipFill>
          <a:blip r:embed="rId3" cstate="print"/>
          <a:srcRect/>
          <a:stretch>
            <a:fillRect/>
          </a:stretch>
        </p:blipFill>
        <p:spPr bwMode="auto">
          <a:xfrm>
            <a:off x="395536" y="4365104"/>
            <a:ext cx="2095500" cy="1847851"/>
          </a:xfrm>
          <a:prstGeom prst="rect">
            <a:avLst/>
          </a:prstGeom>
          <a:noFill/>
        </p:spPr>
      </p:pic>
      <p:pic>
        <p:nvPicPr>
          <p:cNvPr id="6146" name="Picture 2" descr="http://www.basetenblocks.com/files/4074132/uploaded/Basetenblocks.jpg"/>
          <p:cNvPicPr>
            <a:picLocks noChangeAspect="1" noChangeArrowheads="1"/>
          </p:cNvPicPr>
          <p:nvPr/>
        </p:nvPicPr>
        <p:blipFill>
          <a:blip r:embed="rId4" cstate="print"/>
          <a:srcRect/>
          <a:stretch>
            <a:fillRect/>
          </a:stretch>
        </p:blipFill>
        <p:spPr bwMode="auto">
          <a:xfrm>
            <a:off x="2915816" y="4509120"/>
            <a:ext cx="2514600" cy="1923669"/>
          </a:xfrm>
          <a:prstGeom prst="rect">
            <a:avLst/>
          </a:prstGeom>
          <a:noFill/>
        </p:spPr>
      </p:pic>
      <p:pic>
        <p:nvPicPr>
          <p:cNvPr id="6148" name="Picture 4" descr="http://www.rainbowresource.com/products/018733.jpg"/>
          <p:cNvPicPr>
            <a:picLocks noChangeAspect="1" noChangeArrowheads="1"/>
          </p:cNvPicPr>
          <p:nvPr/>
        </p:nvPicPr>
        <p:blipFill>
          <a:blip r:embed="rId5" cstate="print"/>
          <a:srcRect/>
          <a:stretch>
            <a:fillRect/>
          </a:stretch>
        </p:blipFill>
        <p:spPr bwMode="auto">
          <a:xfrm>
            <a:off x="6677380" y="5233035"/>
            <a:ext cx="2262017" cy="1573530"/>
          </a:xfrm>
          <a:prstGeom prst="rect">
            <a:avLst/>
          </a:prstGeom>
          <a:noFill/>
        </p:spPr>
      </p:pic>
      <p:sp>
        <p:nvSpPr>
          <p:cNvPr id="9" name="TextBox 8"/>
          <p:cNvSpPr txBox="1"/>
          <p:nvPr/>
        </p:nvSpPr>
        <p:spPr>
          <a:xfrm>
            <a:off x="5791200" y="6019800"/>
            <a:ext cx="1981200" cy="369332"/>
          </a:xfrm>
          <a:prstGeom prst="rect">
            <a:avLst/>
          </a:prstGeom>
          <a:noFill/>
        </p:spPr>
        <p:txBody>
          <a:bodyPr wrap="square" rtlCol="0">
            <a:spAutoFit/>
          </a:bodyPr>
          <a:lstStyle/>
          <a:p>
            <a:r>
              <a:rPr lang="en-GB" dirty="0"/>
              <a:t>Ofsted 2013</a:t>
            </a:r>
          </a:p>
        </p:txBody>
      </p:sp>
      <p:pic>
        <p:nvPicPr>
          <p:cNvPr id="1026" name="Picture 2" descr="\\dms01\oup\Education\Ed-Data\OXED\DEPARTMENTS\School Marketing\Primary Marketing\Numicon\Marketing\ASSETS\Numicon shapes illustrator files\five shape.pn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5430416" y="3647435"/>
            <a:ext cx="952500" cy="1385888"/>
          </a:xfrm>
          <a:prstGeom prst="rect">
            <a:avLst/>
          </a:prstGeom>
          <a:noFill/>
          <a:extLst>
            <a:ext uri="{909E8E84-426E-40DD-AFC4-6F175D3DCCD1}">
              <a14:hiddenFill xmlns:a14="http://schemas.microsoft.com/office/drawing/2010/main" xmlns="">
                <a:solidFill>
                  <a:srgbClr val="FFFFFF"/>
                </a:solidFill>
              </a14:hiddenFill>
            </a:ext>
          </a:extLst>
        </p:spPr>
      </p:pic>
      <p:pic>
        <p:nvPicPr>
          <p:cNvPr id="1027" name="Picture 3" descr="\\dms01\oup\Education\Ed-Data\OXED\DEPARTMENTS\School Marketing\Primary Marketing\Numicon\Marketing\ASSETS\Numicon shapes illustrator files\three shape.pn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7764986" y="3917753"/>
            <a:ext cx="921814" cy="894702"/>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dms01\oup\Education\Ed-Data\OXED\DEPARTMENTS\School Marketing\Primary Marketing\Numicon\Marketing\ASSETS\Numicon shapes illustrator files\six shape.png"/>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6677380" y="3647435"/>
            <a:ext cx="965057" cy="1435338"/>
          </a:xfrm>
          <a:prstGeom prst="rect">
            <a:avLst/>
          </a:prstGeom>
          <a:noFill/>
          <a:extLst>
            <a:ext uri="{909E8E84-426E-40DD-AFC4-6F175D3DCCD1}">
              <a14:hiddenFill xmlns:a14="http://schemas.microsoft.com/office/drawing/2010/main" xmlns="">
                <a:solidFill>
                  <a:srgbClr val="FFFFFF"/>
                </a:solidFill>
              </a14:hiddenFill>
            </a:ext>
          </a:extLst>
        </p:spPr>
      </p:pic>
      <p:sp>
        <p:nvSpPr>
          <p:cNvPr id="25" name="Content Placeholder 2"/>
          <p:cNvSpPr>
            <a:spLocks noGrp="1"/>
          </p:cNvSpPr>
          <p:nvPr>
            <p:ph idx="1"/>
          </p:nvPr>
        </p:nvSpPr>
        <p:spPr>
          <a:xfrm>
            <a:off x="709797" y="1384453"/>
            <a:ext cx="8229600" cy="4525963"/>
          </a:xfrm>
        </p:spPr>
        <p:txBody>
          <a:bodyPr/>
          <a:lstStyle/>
          <a:p>
            <a:r>
              <a:rPr lang="en-GB" dirty="0" smtClean="0"/>
              <a:t>Make ten in as many different ways as you can with the resources on your table</a:t>
            </a:r>
          </a:p>
          <a:p>
            <a:r>
              <a:rPr lang="en-GB" dirty="0" smtClean="0"/>
              <a:t>Now show number bonds  to ten in as many different ways as possible</a:t>
            </a:r>
            <a:endParaRPr lang="en-GB" dirty="0"/>
          </a:p>
        </p:txBody>
      </p:sp>
      <p:sp>
        <p:nvSpPr>
          <p:cNvPr id="27" name="Title 1"/>
          <p:cNvSpPr>
            <a:spLocks noGrp="1"/>
          </p:cNvSpPr>
          <p:nvPr>
            <p:ph type="title"/>
          </p:nvPr>
        </p:nvSpPr>
        <p:spPr>
          <a:xfrm>
            <a:off x="457200" y="352386"/>
            <a:ext cx="8229600" cy="1143000"/>
          </a:xfrm>
        </p:spPr>
        <p:txBody>
          <a:bodyPr/>
          <a:lstStyle/>
          <a:p>
            <a:r>
              <a:rPr lang="en-GB" dirty="0" smtClean="0"/>
              <a:t>Have a go…</a:t>
            </a:r>
            <a:endParaRPr lang="en-GB" dirty="0"/>
          </a:p>
        </p:txBody>
      </p:sp>
      <p:pic>
        <p:nvPicPr>
          <p:cNvPr id="12" name="Picture 9"/>
          <p:cNvPicPr>
            <a:picLocks noChangeAspect="1" noChangeArrowheads="1"/>
          </p:cNvPicPr>
          <p:nvPr/>
        </p:nvPicPr>
        <p:blipFill>
          <a:blip r:embed="rId9"/>
          <a:srcRect/>
          <a:stretch>
            <a:fillRect/>
          </a:stretch>
        </p:blipFill>
        <p:spPr bwMode="auto">
          <a:xfrm>
            <a:off x="5654705" y="5656938"/>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1312532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anim calcmode="lin" valueType="num">
                                      <p:cBhvr additive="base">
                                        <p:cTn id="7" dur="500" fill="hold"/>
                                        <p:tgtEl>
                                          <p:spTgt spid="2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5">
                                            <p:txEl>
                                              <p:pRg st="1" end="1"/>
                                            </p:txEl>
                                          </p:spTgt>
                                        </p:tgtEl>
                                        <p:attrNameLst>
                                          <p:attrName>style.visibility</p:attrName>
                                        </p:attrNameLst>
                                      </p:cBhvr>
                                      <p:to>
                                        <p:strVal val="visible"/>
                                      </p:to>
                                    </p:set>
                                    <p:anim calcmode="lin" valueType="num">
                                      <p:cBhvr additive="base">
                                        <p:cTn id="13" dur="500" fill="hold"/>
                                        <p:tgtEl>
                                          <p:spTgt spid="2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NCETM-logo-letterhead"/>
          <p:cNvPicPr>
            <a:picLocks noChangeAspect="1"/>
          </p:cNvPicPr>
          <p:nvPr/>
        </p:nvPicPr>
        <p:blipFill rotWithShape="1">
          <a:blip r:embed="rId2" cstate="print">
            <a:extLst>
              <a:ext uri="{28A0092B-C50C-407E-A947-70E740481C1C}">
                <a14:useLocalDpi xmlns:a14="http://schemas.microsoft.com/office/drawing/2010/main" xmlns="" val="0"/>
              </a:ext>
            </a:extLst>
          </a:blip>
          <a:srcRect t="14656" r="7827" b="46576"/>
          <a:stretch/>
        </p:blipFill>
        <p:spPr bwMode="auto">
          <a:xfrm>
            <a:off x="6093132" y="315202"/>
            <a:ext cx="2808312" cy="1482088"/>
          </a:xfrm>
          <a:prstGeom prst="rect">
            <a:avLst/>
          </a:prstGeom>
          <a:noFill/>
          <a:ln>
            <a:noFill/>
          </a:ln>
          <a:extLst>
            <a:ext uri="{53640926-AAD7-44D8-BBD7-CCE9431645EC}">
              <a14:shadowObscured xmlns:a14="http://schemas.microsoft.com/office/drawing/2010/main" xmlns=""/>
            </a:ext>
          </a:extLst>
        </p:spPr>
      </p:pic>
      <p:sp>
        <p:nvSpPr>
          <p:cNvPr id="5" name="Title 1"/>
          <p:cNvSpPr txBox="1">
            <a:spLocks/>
          </p:cNvSpPr>
          <p:nvPr/>
        </p:nvSpPr>
        <p:spPr bwMode="auto">
          <a:xfrm>
            <a:off x="404499" y="110704"/>
            <a:ext cx="7282659" cy="6120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3600" b="1">
                <a:solidFill>
                  <a:srgbClr val="00628C"/>
                </a:solidFill>
                <a:latin typeface="+mj-lt"/>
                <a:ea typeface="+mj-ea"/>
                <a:cs typeface="+mj-cs"/>
              </a:defRPr>
            </a:lvl1pPr>
            <a:lvl2pPr algn="l" rtl="0" eaLnBrk="0" fontAlgn="base" hangingPunct="0">
              <a:spcBef>
                <a:spcPct val="0"/>
              </a:spcBef>
              <a:spcAft>
                <a:spcPct val="0"/>
              </a:spcAft>
              <a:defRPr sz="3600" b="1">
                <a:solidFill>
                  <a:srgbClr val="00628C"/>
                </a:solidFill>
                <a:latin typeface="Arial" charset="0"/>
              </a:defRPr>
            </a:lvl2pPr>
            <a:lvl3pPr algn="l" rtl="0" eaLnBrk="0" fontAlgn="base" hangingPunct="0">
              <a:spcBef>
                <a:spcPct val="0"/>
              </a:spcBef>
              <a:spcAft>
                <a:spcPct val="0"/>
              </a:spcAft>
              <a:defRPr sz="3600" b="1">
                <a:solidFill>
                  <a:srgbClr val="00628C"/>
                </a:solidFill>
                <a:latin typeface="Arial" charset="0"/>
              </a:defRPr>
            </a:lvl3pPr>
            <a:lvl4pPr algn="l" rtl="0" eaLnBrk="0" fontAlgn="base" hangingPunct="0">
              <a:spcBef>
                <a:spcPct val="0"/>
              </a:spcBef>
              <a:spcAft>
                <a:spcPct val="0"/>
              </a:spcAft>
              <a:defRPr sz="3600" b="1">
                <a:solidFill>
                  <a:srgbClr val="00628C"/>
                </a:solidFill>
                <a:latin typeface="Arial" charset="0"/>
              </a:defRPr>
            </a:lvl4pPr>
            <a:lvl5pPr algn="l" rtl="0" eaLnBrk="0" fontAlgn="base" hangingPunct="0">
              <a:spcBef>
                <a:spcPct val="0"/>
              </a:spcBef>
              <a:spcAft>
                <a:spcPct val="0"/>
              </a:spcAft>
              <a:defRPr sz="3600" b="1">
                <a:solidFill>
                  <a:srgbClr val="00628C"/>
                </a:solidFill>
                <a:latin typeface="Arial" charset="0"/>
              </a:defRPr>
            </a:lvl5pPr>
            <a:lvl6pPr marL="457200" algn="l" rtl="0" fontAlgn="base">
              <a:spcBef>
                <a:spcPct val="0"/>
              </a:spcBef>
              <a:spcAft>
                <a:spcPct val="0"/>
              </a:spcAft>
              <a:defRPr sz="3600" b="1">
                <a:solidFill>
                  <a:srgbClr val="00628C"/>
                </a:solidFill>
                <a:latin typeface="Arial" charset="0"/>
              </a:defRPr>
            </a:lvl6pPr>
            <a:lvl7pPr marL="914400" algn="l" rtl="0" fontAlgn="base">
              <a:spcBef>
                <a:spcPct val="0"/>
              </a:spcBef>
              <a:spcAft>
                <a:spcPct val="0"/>
              </a:spcAft>
              <a:defRPr sz="3600" b="1">
                <a:solidFill>
                  <a:srgbClr val="00628C"/>
                </a:solidFill>
                <a:latin typeface="Arial" charset="0"/>
              </a:defRPr>
            </a:lvl7pPr>
            <a:lvl8pPr marL="1371600" algn="l" rtl="0" fontAlgn="base">
              <a:spcBef>
                <a:spcPct val="0"/>
              </a:spcBef>
              <a:spcAft>
                <a:spcPct val="0"/>
              </a:spcAft>
              <a:defRPr sz="3600" b="1">
                <a:solidFill>
                  <a:srgbClr val="00628C"/>
                </a:solidFill>
                <a:latin typeface="Arial" charset="0"/>
              </a:defRPr>
            </a:lvl8pPr>
            <a:lvl9pPr marL="1828800" algn="l" rtl="0" fontAlgn="base">
              <a:spcBef>
                <a:spcPct val="0"/>
              </a:spcBef>
              <a:spcAft>
                <a:spcPct val="0"/>
              </a:spcAft>
              <a:defRPr sz="3600" b="1">
                <a:solidFill>
                  <a:srgbClr val="00628C"/>
                </a:solidFill>
                <a:latin typeface="Arial" charset="0"/>
              </a:defRPr>
            </a:lvl9pPr>
          </a:lstStyle>
          <a:p>
            <a:r>
              <a:rPr lang="en-GB" kern="0" dirty="0"/>
              <a:t>Addition and subtraction model</a:t>
            </a:r>
          </a:p>
        </p:txBody>
      </p:sp>
      <p:sp>
        <p:nvSpPr>
          <p:cNvPr id="2" name="TextBox 1"/>
          <p:cNvSpPr txBox="1"/>
          <p:nvPr/>
        </p:nvSpPr>
        <p:spPr>
          <a:xfrm>
            <a:off x="6674748" y="405299"/>
            <a:ext cx="401547" cy="523220"/>
          </a:xfrm>
          <a:prstGeom prst="rect">
            <a:avLst/>
          </a:prstGeom>
          <a:noFill/>
        </p:spPr>
        <p:txBody>
          <a:bodyPr wrap="none" rtlCol="0">
            <a:spAutoFit/>
          </a:bodyPr>
          <a:lstStyle/>
          <a:p>
            <a:endParaRPr lang="en-US" dirty="0">
              <a:solidFill>
                <a:prstClr val="black"/>
              </a:solidFill>
            </a:endParaRPr>
          </a:p>
        </p:txBody>
      </p:sp>
      <p:sp>
        <p:nvSpPr>
          <p:cNvPr id="4" name="Rectangle 3"/>
          <p:cNvSpPr/>
          <p:nvPr/>
        </p:nvSpPr>
        <p:spPr bwMode="auto">
          <a:xfrm>
            <a:off x="611560" y="885211"/>
            <a:ext cx="4968552" cy="756084"/>
          </a:xfrm>
          <a:prstGeom prst="rect">
            <a:avLst/>
          </a:prstGeom>
          <a:solidFill>
            <a:srgbClr val="FF0000"/>
          </a:solidFill>
          <a:ln>
            <a:solidFill>
              <a:schemeClr val="tx1"/>
            </a:solidFill>
          </a:ln>
          <a:effectLs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prstClr val="black"/>
              </a:solidFill>
              <a:latin typeface="Arial" charset="0"/>
            </a:endParaRPr>
          </a:p>
        </p:txBody>
      </p:sp>
      <p:sp>
        <p:nvSpPr>
          <p:cNvPr id="9" name="Rectangle 8"/>
          <p:cNvSpPr/>
          <p:nvPr/>
        </p:nvSpPr>
        <p:spPr bwMode="auto">
          <a:xfrm>
            <a:off x="2300868" y="1641295"/>
            <a:ext cx="3279244" cy="756084"/>
          </a:xfrm>
          <a:prstGeom prst="rect">
            <a:avLst/>
          </a:prstGeom>
          <a:solidFill>
            <a:schemeClr val="accent1">
              <a:lumMod val="40000"/>
              <a:lumOff val="60000"/>
            </a:schemeClr>
          </a:solidFill>
          <a:ln>
            <a:solidFill>
              <a:schemeClr val="tx1"/>
            </a:solidFill>
          </a:ln>
          <a:effectLs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buFont typeface="Arial" charset="0"/>
              <a:buChar char="●"/>
            </a:pPr>
            <a:endParaRPr lang="en-GB" sz="2800">
              <a:solidFill>
                <a:prstClr val="black"/>
              </a:solidFill>
              <a:latin typeface="Arial" charset="0"/>
            </a:endParaRPr>
          </a:p>
        </p:txBody>
      </p:sp>
      <p:sp>
        <p:nvSpPr>
          <p:cNvPr id="10" name="Rectangle 9"/>
          <p:cNvSpPr/>
          <p:nvPr/>
        </p:nvSpPr>
        <p:spPr bwMode="auto">
          <a:xfrm>
            <a:off x="611560" y="1641295"/>
            <a:ext cx="1689308" cy="756084"/>
          </a:xfrm>
          <a:prstGeom prst="rect">
            <a:avLst/>
          </a:prstGeom>
          <a:solidFill>
            <a:schemeClr val="accent3">
              <a:lumMod val="60000"/>
              <a:lumOff val="40000"/>
            </a:schemeClr>
          </a:solidFill>
          <a:ln>
            <a:solidFill>
              <a:schemeClr val="tx1"/>
            </a:solidFill>
          </a:ln>
          <a:effectLst/>
          <a:extLst/>
        </p:spPr>
        <p:txBody>
          <a:bodyPr vert="horz" wrap="square" lIns="91440" tIns="45720" rIns="91440" bIns="45720" numCol="1" rtlCol="0" anchor="t" anchorCtr="0" compatLnSpc="1">
            <a:prstTxWarp prst="textNoShape">
              <a:avLst/>
            </a:prstTxWarp>
          </a:bodyPr>
          <a:lstStyle/>
          <a:p>
            <a:pPr marL="742950" indent="-285750" fontAlgn="base">
              <a:spcBef>
                <a:spcPct val="20000"/>
              </a:spcBef>
              <a:spcAft>
                <a:spcPct val="0"/>
              </a:spcAft>
              <a:buClr>
                <a:srgbClr val="00628C"/>
              </a:buClr>
            </a:pPr>
            <a:r>
              <a:rPr lang="en-GB" sz="4000" dirty="0">
                <a:latin typeface="Arial" charset="0"/>
              </a:rPr>
              <a:t>3</a:t>
            </a:r>
          </a:p>
        </p:txBody>
      </p:sp>
      <p:sp>
        <p:nvSpPr>
          <p:cNvPr id="13" name="TextBox 12"/>
          <p:cNvSpPr txBox="1"/>
          <p:nvPr/>
        </p:nvSpPr>
        <p:spPr>
          <a:xfrm>
            <a:off x="2627784" y="957219"/>
            <a:ext cx="936104" cy="707886"/>
          </a:xfrm>
          <a:prstGeom prst="rect">
            <a:avLst/>
          </a:prstGeom>
          <a:noFill/>
        </p:spPr>
        <p:txBody>
          <a:bodyPr wrap="square" rtlCol="0">
            <a:spAutoFit/>
          </a:bodyPr>
          <a:lstStyle/>
          <a:p>
            <a:r>
              <a:rPr lang="en-GB" sz="4000" dirty="0">
                <a:solidFill>
                  <a:prstClr val="white"/>
                </a:solidFill>
              </a:rPr>
              <a:t>8</a:t>
            </a:r>
          </a:p>
        </p:txBody>
      </p:sp>
      <p:sp>
        <p:nvSpPr>
          <p:cNvPr id="14" name="TextBox 13"/>
          <p:cNvSpPr txBox="1"/>
          <p:nvPr/>
        </p:nvSpPr>
        <p:spPr>
          <a:xfrm>
            <a:off x="899592" y="3645024"/>
            <a:ext cx="936104" cy="1323439"/>
          </a:xfrm>
          <a:prstGeom prst="rect">
            <a:avLst/>
          </a:prstGeom>
          <a:noFill/>
        </p:spPr>
        <p:txBody>
          <a:bodyPr wrap="square" rtlCol="0">
            <a:spAutoFit/>
          </a:bodyPr>
          <a:lstStyle/>
          <a:p>
            <a:r>
              <a:rPr lang="en-GB" sz="4000" dirty="0">
                <a:solidFill>
                  <a:prstClr val="white"/>
                </a:solidFill>
              </a:rPr>
              <a:t>  3  3</a:t>
            </a:r>
          </a:p>
        </p:txBody>
      </p:sp>
      <p:sp>
        <p:nvSpPr>
          <p:cNvPr id="15" name="TextBox 14"/>
          <p:cNvSpPr txBox="1"/>
          <p:nvPr/>
        </p:nvSpPr>
        <p:spPr>
          <a:xfrm>
            <a:off x="3776385" y="1664818"/>
            <a:ext cx="936104" cy="707886"/>
          </a:xfrm>
          <a:prstGeom prst="rect">
            <a:avLst/>
          </a:prstGeom>
          <a:noFill/>
        </p:spPr>
        <p:txBody>
          <a:bodyPr wrap="square" rtlCol="0">
            <a:spAutoFit/>
          </a:bodyPr>
          <a:lstStyle/>
          <a:p>
            <a:r>
              <a:rPr lang="en-GB" sz="4000" dirty="0"/>
              <a:t>?</a:t>
            </a:r>
          </a:p>
        </p:txBody>
      </p:sp>
      <p:grpSp>
        <p:nvGrpSpPr>
          <p:cNvPr id="3" name="Group 28"/>
          <p:cNvGrpSpPr>
            <a:grpSpLocks/>
          </p:cNvGrpSpPr>
          <p:nvPr/>
        </p:nvGrpSpPr>
        <p:grpSpPr bwMode="auto">
          <a:xfrm>
            <a:off x="1518918" y="3018715"/>
            <a:ext cx="2664296" cy="2952328"/>
            <a:chOff x="1934" y="2533"/>
            <a:chExt cx="1960" cy="2628"/>
          </a:xfrm>
        </p:grpSpPr>
        <p:sp>
          <p:nvSpPr>
            <p:cNvPr id="30" name="Rectangle 29"/>
            <p:cNvSpPr>
              <a:spLocks noChangeArrowheads="1"/>
            </p:cNvSpPr>
            <p:nvPr/>
          </p:nvSpPr>
          <p:spPr bwMode="auto">
            <a:xfrm>
              <a:off x="1934" y="2533"/>
              <a:ext cx="376" cy="3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1" name="Rectangle 30"/>
            <p:cNvSpPr>
              <a:spLocks noChangeArrowheads="1"/>
            </p:cNvSpPr>
            <p:nvPr/>
          </p:nvSpPr>
          <p:spPr bwMode="auto">
            <a:xfrm>
              <a:off x="2730" y="2533"/>
              <a:ext cx="376" cy="3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2" name="Rectangle 31"/>
            <p:cNvSpPr>
              <a:spLocks noChangeArrowheads="1"/>
            </p:cNvSpPr>
            <p:nvPr/>
          </p:nvSpPr>
          <p:spPr bwMode="auto">
            <a:xfrm>
              <a:off x="3518" y="2533"/>
              <a:ext cx="376" cy="3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3" name="Rectangle 32"/>
            <p:cNvSpPr>
              <a:spLocks noChangeArrowheads="1"/>
            </p:cNvSpPr>
            <p:nvPr/>
          </p:nvSpPr>
          <p:spPr bwMode="auto">
            <a:xfrm>
              <a:off x="1934" y="3256"/>
              <a:ext cx="376" cy="3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4" name="Rectangle 33"/>
            <p:cNvSpPr>
              <a:spLocks noChangeArrowheads="1"/>
            </p:cNvSpPr>
            <p:nvPr/>
          </p:nvSpPr>
          <p:spPr bwMode="auto">
            <a:xfrm>
              <a:off x="2730" y="3256"/>
              <a:ext cx="376" cy="3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5" name="Rectangle 34"/>
            <p:cNvSpPr>
              <a:spLocks noChangeArrowheads="1"/>
            </p:cNvSpPr>
            <p:nvPr/>
          </p:nvSpPr>
          <p:spPr bwMode="auto">
            <a:xfrm>
              <a:off x="3518" y="3256"/>
              <a:ext cx="376" cy="3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6" name="Rectangle 35"/>
            <p:cNvSpPr>
              <a:spLocks noChangeArrowheads="1"/>
            </p:cNvSpPr>
            <p:nvPr/>
          </p:nvSpPr>
          <p:spPr bwMode="auto">
            <a:xfrm>
              <a:off x="1934" y="4774"/>
              <a:ext cx="376" cy="3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7" name="Rectangle 36"/>
            <p:cNvSpPr>
              <a:spLocks noChangeArrowheads="1"/>
            </p:cNvSpPr>
            <p:nvPr/>
          </p:nvSpPr>
          <p:spPr bwMode="auto">
            <a:xfrm>
              <a:off x="2730" y="4774"/>
              <a:ext cx="376" cy="3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8" name="Rectangle 37"/>
            <p:cNvSpPr>
              <a:spLocks noChangeArrowheads="1"/>
            </p:cNvSpPr>
            <p:nvPr/>
          </p:nvSpPr>
          <p:spPr bwMode="auto">
            <a:xfrm>
              <a:off x="3518" y="4774"/>
              <a:ext cx="376" cy="3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9" name="Rectangle 38"/>
            <p:cNvSpPr>
              <a:spLocks noChangeArrowheads="1"/>
            </p:cNvSpPr>
            <p:nvPr/>
          </p:nvSpPr>
          <p:spPr bwMode="auto">
            <a:xfrm>
              <a:off x="1934" y="4048"/>
              <a:ext cx="376" cy="3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40" name="Rectangle 39"/>
            <p:cNvSpPr>
              <a:spLocks noChangeArrowheads="1"/>
            </p:cNvSpPr>
            <p:nvPr/>
          </p:nvSpPr>
          <p:spPr bwMode="auto">
            <a:xfrm>
              <a:off x="2730" y="4048"/>
              <a:ext cx="376" cy="3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41" name="Rectangle 40"/>
            <p:cNvSpPr>
              <a:spLocks noChangeArrowheads="1"/>
            </p:cNvSpPr>
            <p:nvPr/>
          </p:nvSpPr>
          <p:spPr bwMode="auto">
            <a:xfrm>
              <a:off x="3518" y="4048"/>
              <a:ext cx="376" cy="38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grpSp>
      <p:sp>
        <p:nvSpPr>
          <p:cNvPr id="42" name="TextBox 41"/>
          <p:cNvSpPr txBox="1"/>
          <p:nvPr/>
        </p:nvSpPr>
        <p:spPr>
          <a:xfrm>
            <a:off x="2166990" y="2946707"/>
            <a:ext cx="288032" cy="523220"/>
          </a:xfrm>
          <a:prstGeom prst="rect">
            <a:avLst/>
          </a:prstGeom>
          <a:noFill/>
        </p:spPr>
        <p:txBody>
          <a:bodyPr wrap="square" rtlCol="0">
            <a:spAutoFit/>
          </a:bodyPr>
          <a:lstStyle/>
          <a:p>
            <a:r>
              <a:rPr lang="en-GB" dirty="0">
                <a:solidFill>
                  <a:prstClr val="black"/>
                </a:solidFill>
              </a:rPr>
              <a:t>+</a:t>
            </a:r>
          </a:p>
        </p:txBody>
      </p:sp>
      <p:sp>
        <p:nvSpPr>
          <p:cNvPr id="43" name="TextBox 42"/>
          <p:cNvSpPr txBox="1"/>
          <p:nvPr/>
        </p:nvSpPr>
        <p:spPr>
          <a:xfrm>
            <a:off x="3247110" y="3018715"/>
            <a:ext cx="288032" cy="523220"/>
          </a:xfrm>
          <a:prstGeom prst="rect">
            <a:avLst/>
          </a:prstGeom>
          <a:noFill/>
        </p:spPr>
        <p:txBody>
          <a:bodyPr wrap="square" rtlCol="0">
            <a:spAutoFit/>
          </a:bodyPr>
          <a:lstStyle/>
          <a:p>
            <a:r>
              <a:rPr lang="en-GB" dirty="0">
                <a:solidFill>
                  <a:prstClr val="black"/>
                </a:solidFill>
              </a:rPr>
              <a:t>=</a:t>
            </a:r>
          </a:p>
        </p:txBody>
      </p:sp>
      <p:sp>
        <p:nvSpPr>
          <p:cNvPr id="44" name="TextBox 43"/>
          <p:cNvSpPr txBox="1"/>
          <p:nvPr/>
        </p:nvSpPr>
        <p:spPr>
          <a:xfrm>
            <a:off x="2166990" y="3810803"/>
            <a:ext cx="288032" cy="523220"/>
          </a:xfrm>
          <a:prstGeom prst="rect">
            <a:avLst/>
          </a:prstGeom>
          <a:noFill/>
        </p:spPr>
        <p:txBody>
          <a:bodyPr wrap="square" rtlCol="0">
            <a:spAutoFit/>
          </a:bodyPr>
          <a:lstStyle/>
          <a:p>
            <a:r>
              <a:rPr lang="en-GB" dirty="0">
                <a:solidFill>
                  <a:prstClr val="black"/>
                </a:solidFill>
              </a:rPr>
              <a:t>+</a:t>
            </a:r>
          </a:p>
        </p:txBody>
      </p:sp>
      <p:sp>
        <p:nvSpPr>
          <p:cNvPr id="45" name="TextBox 44"/>
          <p:cNvSpPr txBox="1"/>
          <p:nvPr/>
        </p:nvSpPr>
        <p:spPr>
          <a:xfrm>
            <a:off x="2166990" y="4674899"/>
            <a:ext cx="288032" cy="523220"/>
          </a:xfrm>
          <a:prstGeom prst="rect">
            <a:avLst/>
          </a:prstGeom>
          <a:noFill/>
        </p:spPr>
        <p:txBody>
          <a:bodyPr wrap="square" rtlCol="0">
            <a:spAutoFit/>
          </a:bodyPr>
          <a:lstStyle/>
          <a:p>
            <a:r>
              <a:rPr lang="en-GB" dirty="0">
                <a:solidFill>
                  <a:prstClr val="black"/>
                </a:solidFill>
              </a:rPr>
              <a:t>-</a:t>
            </a:r>
          </a:p>
        </p:txBody>
      </p:sp>
      <p:sp>
        <p:nvSpPr>
          <p:cNvPr id="46" name="TextBox 45"/>
          <p:cNvSpPr txBox="1"/>
          <p:nvPr/>
        </p:nvSpPr>
        <p:spPr>
          <a:xfrm>
            <a:off x="2166990" y="5466987"/>
            <a:ext cx="288032" cy="523220"/>
          </a:xfrm>
          <a:prstGeom prst="rect">
            <a:avLst/>
          </a:prstGeom>
          <a:noFill/>
        </p:spPr>
        <p:txBody>
          <a:bodyPr wrap="square" rtlCol="0">
            <a:spAutoFit/>
          </a:bodyPr>
          <a:lstStyle/>
          <a:p>
            <a:r>
              <a:rPr lang="en-GB" dirty="0">
                <a:solidFill>
                  <a:prstClr val="black"/>
                </a:solidFill>
              </a:rPr>
              <a:t>-</a:t>
            </a:r>
          </a:p>
        </p:txBody>
      </p:sp>
      <p:sp>
        <p:nvSpPr>
          <p:cNvPr id="47" name="TextBox 46"/>
          <p:cNvSpPr txBox="1"/>
          <p:nvPr/>
        </p:nvSpPr>
        <p:spPr>
          <a:xfrm>
            <a:off x="3247110" y="3810803"/>
            <a:ext cx="288032" cy="523220"/>
          </a:xfrm>
          <a:prstGeom prst="rect">
            <a:avLst/>
          </a:prstGeom>
          <a:noFill/>
        </p:spPr>
        <p:txBody>
          <a:bodyPr wrap="square" rtlCol="0">
            <a:spAutoFit/>
          </a:bodyPr>
          <a:lstStyle/>
          <a:p>
            <a:r>
              <a:rPr lang="en-GB" dirty="0">
                <a:solidFill>
                  <a:prstClr val="black"/>
                </a:solidFill>
              </a:rPr>
              <a:t>=</a:t>
            </a:r>
          </a:p>
        </p:txBody>
      </p:sp>
      <p:sp>
        <p:nvSpPr>
          <p:cNvPr id="48" name="TextBox 47"/>
          <p:cNvSpPr txBox="1"/>
          <p:nvPr/>
        </p:nvSpPr>
        <p:spPr>
          <a:xfrm>
            <a:off x="3247110" y="4674899"/>
            <a:ext cx="288032" cy="523220"/>
          </a:xfrm>
          <a:prstGeom prst="rect">
            <a:avLst/>
          </a:prstGeom>
          <a:noFill/>
        </p:spPr>
        <p:txBody>
          <a:bodyPr wrap="square" rtlCol="0">
            <a:spAutoFit/>
          </a:bodyPr>
          <a:lstStyle/>
          <a:p>
            <a:r>
              <a:rPr lang="en-GB" dirty="0">
                <a:solidFill>
                  <a:prstClr val="black"/>
                </a:solidFill>
              </a:rPr>
              <a:t>=</a:t>
            </a:r>
          </a:p>
        </p:txBody>
      </p:sp>
      <p:sp>
        <p:nvSpPr>
          <p:cNvPr id="49" name="TextBox 48"/>
          <p:cNvSpPr txBox="1"/>
          <p:nvPr/>
        </p:nvSpPr>
        <p:spPr>
          <a:xfrm>
            <a:off x="3247110" y="5466987"/>
            <a:ext cx="288032" cy="523220"/>
          </a:xfrm>
          <a:prstGeom prst="rect">
            <a:avLst/>
          </a:prstGeom>
          <a:noFill/>
        </p:spPr>
        <p:txBody>
          <a:bodyPr wrap="square" rtlCol="0">
            <a:spAutoFit/>
          </a:bodyPr>
          <a:lstStyle/>
          <a:p>
            <a:r>
              <a:rPr lang="en-GB" dirty="0">
                <a:solidFill>
                  <a:prstClr val="black"/>
                </a:solidFill>
              </a:rPr>
              <a:t>=</a:t>
            </a:r>
          </a:p>
        </p:txBody>
      </p:sp>
      <p:sp>
        <p:nvSpPr>
          <p:cNvPr id="50" name="TextBox 49"/>
          <p:cNvSpPr txBox="1"/>
          <p:nvPr/>
        </p:nvSpPr>
        <p:spPr>
          <a:xfrm>
            <a:off x="5157028" y="2862500"/>
            <a:ext cx="3744416" cy="3539430"/>
          </a:xfrm>
          <a:prstGeom prst="rect">
            <a:avLst/>
          </a:prstGeom>
          <a:noFill/>
        </p:spPr>
        <p:txBody>
          <a:bodyPr wrap="square" rtlCol="0">
            <a:spAutoFit/>
          </a:bodyPr>
          <a:lstStyle/>
          <a:p>
            <a:pPr algn="ctr"/>
            <a:r>
              <a:rPr lang="en-GB" sz="2800" dirty="0">
                <a:solidFill>
                  <a:prstClr val="black"/>
                </a:solidFill>
                <a:latin typeface="HfW cursive" pitchFamily="2" charset="0"/>
              </a:rPr>
              <a:t>Identification of relationships and making </a:t>
            </a:r>
            <a:r>
              <a:rPr lang="en-GB" sz="2800" dirty="0" smtClean="0">
                <a:solidFill>
                  <a:prstClr val="black"/>
                </a:solidFill>
                <a:latin typeface="HfW cursive" pitchFamily="2" charset="0"/>
              </a:rPr>
              <a:t>connections </a:t>
            </a:r>
            <a:r>
              <a:rPr lang="en-GB" sz="2800" dirty="0">
                <a:solidFill>
                  <a:prstClr val="black"/>
                </a:solidFill>
                <a:latin typeface="HfW cursive" pitchFamily="2" charset="0"/>
              </a:rPr>
              <a:t>supports depth and sustainable learning and paves the way for later learning</a:t>
            </a:r>
          </a:p>
        </p:txBody>
      </p:sp>
      <p:sp>
        <p:nvSpPr>
          <p:cNvPr id="51" name="Slide Number Placeholder 50"/>
          <p:cNvSpPr>
            <a:spLocks noGrp="1"/>
          </p:cNvSpPr>
          <p:nvPr>
            <p:ph type="sldNum" sz="quarter" idx="4294967295"/>
          </p:nvPr>
        </p:nvSpPr>
        <p:spPr/>
        <p:txBody>
          <a:bodyPr/>
          <a:lstStyle/>
          <a:p>
            <a:pPr>
              <a:defRPr/>
            </a:pPr>
            <a:fld id="{41AB4106-F7D3-4ED8-A61E-2A52946419C8}" type="slidenum">
              <a:rPr lang="en-GB" smtClean="0">
                <a:solidFill>
                  <a:srgbClr val="000000"/>
                </a:solidFill>
              </a:rPr>
              <a:pPr>
                <a:defRPr/>
              </a:pPr>
              <a:t>14</a:t>
            </a:fld>
            <a:endParaRPr lang="en-GB">
              <a:solidFill>
                <a:srgbClr val="000000"/>
              </a:solidFill>
            </a:endParaRPr>
          </a:p>
        </p:txBody>
      </p:sp>
      <p:pic>
        <p:nvPicPr>
          <p:cNvPr id="52" name="Picture 9"/>
          <p:cNvPicPr>
            <a:picLocks noChangeAspect="1" noChangeArrowheads="1"/>
          </p:cNvPicPr>
          <p:nvPr/>
        </p:nvPicPr>
        <p:blipFill>
          <a:blip r:embed="rId3"/>
          <a:srcRect/>
          <a:stretch>
            <a:fillRect/>
          </a:stretch>
        </p:blipFill>
        <p:spPr bwMode="auto">
          <a:xfrm>
            <a:off x="7349864" y="1984778"/>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1932902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3"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Exchange Game – the beginning of column addition.</a:t>
            </a:r>
            <a:endParaRPr lang="en-GB" dirty="0"/>
          </a:p>
        </p:txBody>
      </p:sp>
      <p:pic>
        <p:nvPicPr>
          <p:cNvPr id="4" name="Picture 9"/>
          <p:cNvPicPr>
            <a:picLocks noChangeAspect="1" noChangeArrowheads="1"/>
          </p:cNvPicPr>
          <p:nvPr/>
        </p:nvPicPr>
        <p:blipFill>
          <a:blip r:embed="rId3"/>
          <a:srcRect/>
          <a:stretch>
            <a:fillRect/>
          </a:stretch>
        </p:blipFill>
        <p:spPr bwMode="auto">
          <a:xfrm>
            <a:off x="6621653" y="1040449"/>
            <a:ext cx="1456421" cy="775851"/>
          </a:xfrm>
          <a:prstGeom prst="rect">
            <a:avLst/>
          </a:prstGeom>
          <a:noFill/>
          <a:ln w="9525">
            <a:noFill/>
            <a:miter lim="800000"/>
            <a:headEnd/>
            <a:tailEnd/>
          </a:ln>
          <a:effectLst/>
        </p:spPr>
      </p:pic>
      <p:pic>
        <p:nvPicPr>
          <p:cNvPr id="5" name="DSCN1021.AVI">
            <a:hlinkClick r:id="" action="ppaction://media"/>
          </p:cNvPr>
          <p:cNvPicPr>
            <a:picLocks noGrp="1" noRot="1" noChangeAspect="1"/>
          </p:cNvPicPr>
          <p:nvPr>
            <p:ph idx="1"/>
            <a:videoFile r:link="rId1"/>
          </p:nvPr>
        </p:nvPicPr>
        <p:blipFill>
          <a:blip r:embed="rId4"/>
          <a:stretch>
            <a:fillRect/>
          </a:stretch>
        </p:blipFill>
        <p:spPr>
          <a:xfrm>
            <a:off x="672860" y="1816300"/>
            <a:ext cx="8229600" cy="462915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Over to the children</a:t>
            </a:r>
            <a:endParaRPr lang="en-GB" dirty="0"/>
          </a:p>
        </p:txBody>
      </p:sp>
      <p:sp>
        <p:nvSpPr>
          <p:cNvPr id="3" name="Content Placeholder 2"/>
          <p:cNvSpPr>
            <a:spLocks noGrp="1"/>
          </p:cNvSpPr>
          <p:nvPr>
            <p:ph idx="1"/>
          </p:nvPr>
        </p:nvSpPr>
        <p:spPr/>
        <p:txBody>
          <a:bodyPr/>
          <a:lstStyle/>
          <a:p>
            <a:r>
              <a:rPr lang="en-GB" dirty="0" smtClean="0"/>
              <a:t>Video of  Yr 3 children using resources for column addition (exchanging)</a:t>
            </a:r>
            <a:endParaRPr lang="en-GB" dirty="0"/>
          </a:p>
        </p:txBody>
      </p:sp>
      <p:pic>
        <p:nvPicPr>
          <p:cNvPr id="4" name="Picture 9"/>
          <p:cNvPicPr>
            <a:picLocks noChangeAspect="1" noChangeArrowheads="1"/>
          </p:cNvPicPr>
          <p:nvPr/>
        </p:nvPicPr>
        <p:blipFill>
          <a:blip r:embed="rId3"/>
          <a:srcRect/>
          <a:stretch>
            <a:fillRect/>
          </a:stretch>
        </p:blipFill>
        <p:spPr bwMode="auto">
          <a:xfrm>
            <a:off x="6621653" y="352386"/>
            <a:ext cx="1456421" cy="775851"/>
          </a:xfrm>
          <a:prstGeom prst="rect">
            <a:avLst/>
          </a:prstGeom>
          <a:noFill/>
          <a:ln w="9525">
            <a:noFill/>
            <a:miter lim="800000"/>
            <a:headEnd/>
            <a:tailEnd/>
          </a:ln>
          <a:effectLst/>
        </p:spPr>
      </p:pic>
      <p:pic>
        <p:nvPicPr>
          <p:cNvPr id="5" name="DSCN1028.AVI">
            <a:hlinkClick r:id="" action="ppaction://media"/>
          </p:cNvPr>
          <p:cNvPicPr>
            <a:picLocks noRot="1" noChangeAspect="1"/>
          </p:cNvPicPr>
          <p:nvPr>
            <a:videoFile r:link="rId1"/>
          </p:nvPr>
        </p:nvPicPr>
        <p:blipFill>
          <a:blip r:embed="rId4"/>
          <a:stretch>
            <a:fillRect/>
          </a:stretch>
        </p:blipFill>
        <p:spPr>
          <a:xfrm>
            <a:off x="457200" y="1495386"/>
            <a:ext cx="8370710" cy="4708525"/>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turn!</a:t>
            </a:r>
            <a:endParaRPr lang="en-GB" dirty="0"/>
          </a:p>
        </p:txBody>
      </p:sp>
      <p:sp>
        <p:nvSpPr>
          <p:cNvPr id="3" name="Content Placeholder 2"/>
          <p:cNvSpPr>
            <a:spLocks noGrp="1"/>
          </p:cNvSpPr>
          <p:nvPr>
            <p:ph idx="1"/>
          </p:nvPr>
        </p:nvSpPr>
        <p:spPr/>
        <p:txBody>
          <a:bodyPr/>
          <a:lstStyle/>
          <a:p>
            <a:r>
              <a:rPr lang="en-GB" dirty="0" smtClean="0">
                <a:latin typeface="HfW cursive" pitchFamily="2" charset="0"/>
              </a:rPr>
              <a:t>Use the resources to carry out this calculation:</a:t>
            </a:r>
          </a:p>
          <a:p>
            <a:pPr>
              <a:buNone/>
            </a:pPr>
            <a:r>
              <a:rPr lang="en-GB" dirty="0" smtClean="0"/>
              <a:t>324 + 153 =</a:t>
            </a:r>
          </a:p>
          <a:p>
            <a:r>
              <a:rPr lang="en-GB" dirty="0" smtClean="0">
                <a:latin typeface="HfW cursive" pitchFamily="2" charset="0"/>
              </a:rPr>
              <a:t>Next step is exchanging so now try this one:</a:t>
            </a:r>
          </a:p>
          <a:p>
            <a:pPr>
              <a:buNone/>
            </a:pPr>
            <a:r>
              <a:rPr lang="en-GB" dirty="0" smtClean="0"/>
              <a:t>473 + 328 =</a:t>
            </a:r>
            <a:endParaRPr lang="en-GB" dirty="0"/>
          </a:p>
        </p:txBody>
      </p:sp>
      <p:pic>
        <p:nvPicPr>
          <p:cNvPr id="4" name="Picture 9"/>
          <p:cNvPicPr>
            <a:picLocks noChangeAspect="1" noChangeArrowheads="1"/>
          </p:cNvPicPr>
          <p:nvPr/>
        </p:nvPicPr>
        <p:blipFill>
          <a:blip r:embed="rId2"/>
          <a:srcRect/>
          <a:stretch>
            <a:fillRect/>
          </a:stretch>
        </p:blipFill>
        <p:spPr bwMode="auto">
          <a:xfrm>
            <a:off x="7349864" y="4775522"/>
            <a:ext cx="1456421" cy="775851"/>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Prior learning for column subtraction</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latin typeface="HfW cursive" pitchFamily="2" charset="0"/>
              </a:rPr>
              <a:t>Pupils need to:</a:t>
            </a:r>
          </a:p>
          <a:p>
            <a:r>
              <a:rPr lang="en-GB" dirty="0" smtClean="0">
                <a:latin typeface="HfW cursive" pitchFamily="2" charset="0"/>
              </a:rPr>
              <a:t>Be fluent in their number facts of single digit numbers</a:t>
            </a:r>
          </a:p>
          <a:p>
            <a:r>
              <a:rPr lang="en-GB" dirty="0" smtClean="0">
                <a:latin typeface="HfW cursive" pitchFamily="2" charset="0"/>
              </a:rPr>
              <a:t>Understand the place value of the digits</a:t>
            </a:r>
          </a:p>
          <a:p>
            <a:r>
              <a:rPr lang="en-GB" dirty="0" smtClean="0">
                <a:latin typeface="HfW cursive" pitchFamily="2" charset="0"/>
              </a:rPr>
              <a:t>Understand the relative size of the digits</a:t>
            </a:r>
          </a:p>
          <a:p>
            <a:r>
              <a:rPr lang="en-GB" dirty="0">
                <a:latin typeface="HfW cursive" pitchFamily="2" charset="0"/>
              </a:rPr>
              <a:t>Have a good understanding that 47 and 38 can be partitioned into tens and </a:t>
            </a:r>
            <a:r>
              <a:rPr lang="en-GB" dirty="0" smtClean="0">
                <a:latin typeface="HfW cursive" pitchFamily="2" charset="0"/>
              </a:rPr>
              <a:t>ones</a:t>
            </a:r>
          </a:p>
          <a:p>
            <a:r>
              <a:rPr lang="en-GB" dirty="0" smtClean="0">
                <a:latin typeface="HfW cursive" pitchFamily="2" charset="0"/>
              </a:rPr>
              <a:t>Understand that subtraction is represented by 2 models - take away and difference </a:t>
            </a:r>
            <a:endParaRPr lang="en-GB" dirty="0">
              <a:latin typeface="HfW cursive" pitchFamily="2" charset="0"/>
            </a:endParaRPr>
          </a:p>
          <a:p>
            <a:pPr marL="0" indent="0">
              <a:buNone/>
            </a:pPr>
            <a:endParaRPr lang="en-GB" dirty="0"/>
          </a:p>
        </p:txBody>
      </p:sp>
      <p:pic>
        <p:nvPicPr>
          <p:cNvPr id="4" name="Picture 9"/>
          <p:cNvPicPr>
            <a:picLocks noChangeAspect="1" noChangeArrowheads="1"/>
          </p:cNvPicPr>
          <p:nvPr/>
        </p:nvPicPr>
        <p:blipFill>
          <a:blip r:embed="rId3"/>
          <a:srcRect/>
          <a:stretch>
            <a:fillRect/>
          </a:stretch>
        </p:blipFill>
        <p:spPr bwMode="auto">
          <a:xfrm>
            <a:off x="6176672" y="5551373"/>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3615848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Exchange Game – for</a:t>
            </a:r>
            <a:br>
              <a:rPr lang="en-GB" dirty="0" smtClean="0"/>
            </a:br>
            <a:r>
              <a:rPr lang="en-GB" dirty="0" smtClean="0"/>
              <a:t> column subtraction.</a:t>
            </a:r>
            <a:endParaRPr lang="en-GB" dirty="0"/>
          </a:p>
        </p:txBody>
      </p:sp>
      <p:pic>
        <p:nvPicPr>
          <p:cNvPr id="4" name="Picture 9"/>
          <p:cNvPicPr>
            <a:picLocks noChangeAspect="1" noChangeArrowheads="1"/>
          </p:cNvPicPr>
          <p:nvPr/>
        </p:nvPicPr>
        <p:blipFill>
          <a:blip r:embed="rId3"/>
          <a:srcRect/>
          <a:stretch>
            <a:fillRect/>
          </a:stretch>
        </p:blipFill>
        <p:spPr bwMode="auto">
          <a:xfrm>
            <a:off x="7349864" y="352386"/>
            <a:ext cx="1456421" cy="775851"/>
          </a:xfrm>
          <a:prstGeom prst="rect">
            <a:avLst/>
          </a:prstGeom>
          <a:noFill/>
          <a:ln w="9525">
            <a:noFill/>
            <a:miter lim="800000"/>
            <a:headEnd/>
            <a:tailEnd/>
          </a:ln>
          <a:effectLst/>
        </p:spPr>
      </p:pic>
      <p:pic>
        <p:nvPicPr>
          <p:cNvPr id="5" name="DSCN1025.AVI">
            <a:hlinkClick r:id="" action="ppaction://media"/>
          </p:cNvPr>
          <p:cNvPicPr>
            <a:picLocks noGrp="1" noRot="1" noChangeAspect="1"/>
          </p:cNvPicPr>
          <p:nvPr>
            <p:ph idx="1"/>
            <a:videoFile r:link="rId1"/>
          </p:nvPr>
        </p:nvPicPr>
        <p:blipFill>
          <a:blip r:embed="rId4"/>
          <a:stretch>
            <a:fillRect/>
          </a:stretch>
        </p:blipFill>
        <p:spPr>
          <a:xfrm>
            <a:off x="319101" y="1719672"/>
            <a:ext cx="8487184" cy="4774041"/>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Over to the children</a:t>
            </a:r>
            <a:endParaRPr lang="en-GB" dirty="0"/>
          </a:p>
        </p:txBody>
      </p:sp>
      <p:sp>
        <p:nvSpPr>
          <p:cNvPr id="3" name="Content Placeholder 2"/>
          <p:cNvSpPr>
            <a:spLocks noGrp="1"/>
          </p:cNvSpPr>
          <p:nvPr>
            <p:ph idx="1"/>
          </p:nvPr>
        </p:nvSpPr>
        <p:spPr/>
        <p:txBody>
          <a:bodyPr/>
          <a:lstStyle/>
          <a:p>
            <a:r>
              <a:rPr lang="en-GB" dirty="0" smtClean="0"/>
              <a:t>Video of children using resources for column subtraction (exchanging)</a:t>
            </a:r>
            <a:endParaRPr lang="en-GB" dirty="0"/>
          </a:p>
        </p:txBody>
      </p:sp>
      <p:pic>
        <p:nvPicPr>
          <p:cNvPr id="4" name="Picture 9"/>
          <p:cNvPicPr>
            <a:picLocks noChangeAspect="1" noChangeArrowheads="1"/>
          </p:cNvPicPr>
          <p:nvPr/>
        </p:nvPicPr>
        <p:blipFill>
          <a:blip r:embed="rId3"/>
          <a:srcRect/>
          <a:stretch>
            <a:fillRect/>
          </a:stretch>
        </p:blipFill>
        <p:spPr bwMode="auto">
          <a:xfrm>
            <a:off x="6621653" y="352386"/>
            <a:ext cx="1456421" cy="775851"/>
          </a:xfrm>
          <a:prstGeom prst="rect">
            <a:avLst/>
          </a:prstGeom>
          <a:noFill/>
          <a:ln w="9525">
            <a:noFill/>
            <a:miter lim="800000"/>
            <a:headEnd/>
            <a:tailEnd/>
          </a:ln>
          <a:effectLst/>
        </p:spPr>
      </p:pic>
      <p:pic>
        <p:nvPicPr>
          <p:cNvPr id="5" name="DSCN1037.AVI">
            <a:hlinkClick r:id="" action="ppaction://media"/>
          </p:cNvPr>
          <p:cNvPicPr>
            <a:picLocks noRot="1" noChangeAspect="1"/>
          </p:cNvPicPr>
          <p:nvPr>
            <a:videoFile r:link="rId1"/>
          </p:nvPr>
        </p:nvPicPr>
        <p:blipFill>
          <a:blip r:embed="rId4"/>
          <a:stretch>
            <a:fillRect/>
          </a:stretch>
        </p:blipFill>
        <p:spPr>
          <a:xfrm>
            <a:off x="457200" y="1495386"/>
            <a:ext cx="8046156" cy="4525963"/>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turn!</a:t>
            </a:r>
            <a:endParaRPr lang="en-GB" dirty="0"/>
          </a:p>
        </p:txBody>
      </p:sp>
      <p:sp>
        <p:nvSpPr>
          <p:cNvPr id="3" name="Content Placeholder 2"/>
          <p:cNvSpPr>
            <a:spLocks noGrp="1"/>
          </p:cNvSpPr>
          <p:nvPr>
            <p:ph idx="1"/>
          </p:nvPr>
        </p:nvSpPr>
        <p:spPr/>
        <p:txBody>
          <a:bodyPr/>
          <a:lstStyle/>
          <a:p>
            <a:r>
              <a:rPr lang="en-GB" dirty="0" smtClean="0">
                <a:latin typeface="HfW cursive" pitchFamily="2" charset="0"/>
              </a:rPr>
              <a:t>Use the resources to carry out this calculation: </a:t>
            </a:r>
            <a:r>
              <a:rPr lang="en-GB" dirty="0" smtClean="0"/>
              <a:t>354 - 123 =</a:t>
            </a:r>
          </a:p>
          <a:p>
            <a:pPr>
              <a:buNone/>
            </a:pPr>
            <a:endParaRPr lang="en-GB" dirty="0" smtClean="0"/>
          </a:p>
          <a:p>
            <a:r>
              <a:rPr lang="en-GB" dirty="0" smtClean="0">
                <a:latin typeface="HfW cursive" pitchFamily="2" charset="0"/>
              </a:rPr>
              <a:t>Next step is exchanging so now try this one: </a:t>
            </a:r>
            <a:r>
              <a:rPr lang="en-GB" dirty="0" smtClean="0"/>
              <a:t>473 - 328 =</a:t>
            </a:r>
            <a:endParaRPr lang="en-GB" dirty="0"/>
          </a:p>
        </p:txBody>
      </p:sp>
      <p:pic>
        <p:nvPicPr>
          <p:cNvPr id="4" name="Picture 9"/>
          <p:cNvPicPr>
            <a:picLocks noChangeAspect="1" noChangeArrowheads="1"/>
          </p:cNvPicPr>
          <p:nvPr/>
        </p:nvPicPr>
        <p:blipFill>
          <a:blip r:embed="rId2"/>
          <a:srcRect/>
          <a:stretch>
            <a:fillRect/>
          </a:stretch>
        </p:blipFill>
        <p:spPr bwMode="auto">
          <a:xfrm>
            <a:off x="7349864" y="4775522"/>
            <a:ext cx="1456421" cy="77585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Progression through the stages</a:t>
            </a:r>
          </a:p>
        </p:txBody>
      </p:sp>
      <p:sp>
        <p:nvSpPr>
          <p:cNvPr id="3" name="Content Placeholder 2"/>
          <p:cNvSpPr>
            <a:spLocks noGrp="1"/>
          </p:cNvSpPr>
          <p:nvPr>
            <p:ph idx="1"/>
          </p:nvPr>
        </p:nvSpPr>
        <p:spPr>
          <a:xfrm>
            <a:off x="457200" y="1495386"/>
            <a:ext cx="8229600" cy="4708525"/>
          </a:xfrm>
        </p:spPr>
        <p:txBody>
          <a:bodyPr>
            <a:normAutofit fontScale="92500" lnSpcReduction="10000"/>
          </a:bodyPr>
          <a:lstStyle/>
          <a:p>
            <a:r>
              <a:rPr lang="en-GB" dirty="0">
                <a:latin typeface="HfW cursive" pitchFamily="2" charset="0"/>
              </a:rPr>
              <a:t>Struggling learners often get “stuck” in the concrete stage. </a:t>
            </a:r>
          </a:p>
          <a:p>
            <a:r>
              <a:rPr lang="en-GB" dirty="0">
                <a:latin typeface="HfW cursive" pitchFamily="2" charset="0"/>
              </a:rPr>
              <a:t>It is important that we move them on and show them how to move through each stage and onto the abstract.</a:t>
            </a:r>
          </a:p>
          <a:p>
            <a:endParaRPr lang="en-GB" dirty="0">
              <a:latin typeface="HfW cursive" pitchFamily="2" charset="0"/>
            </a:endParaRPr>
          </a:p>
          <a:p>
            <a:pPr>
              <a:buFont typeface="Wingdings" panose="05000000000000000000" pitchFamily="2" charset="2"/>
              <a:buChar char="Ø"/>
            </a:pPr>
            <a:r>
              <a:rPr lang="en-GB" dirty="0">
                <a:latin typeface="HfW cursive" pitchFamily="2" charset="0"/>
              </a:rPr>
              <a:t>Fast graspers often view the concrete as unnecessary or even ‘beneath them</a:t>
            </a:r>
            <a:r>
              <a:rPr lang="en-GB" dirty="0" smtClean="0">
                <a:latin typeface="HfW cursive" pitchFamily="2" charset="0"/>
              </a:rPr>
              <a:t>’ but they need to use the resource to explain their reasoning.</a:t>
            </a:r>
            <a:endParaRPr lang="en-GB" dirty="0">
              <a:latin typeface="HfW cursive" pitchFamily="2" charset="0"/>
            </a:endParaRPr>
          </a:p>
        </p:txBody>
      </p:sp>
      <p:pic>
        <p:nvPicPr>
          <p:cNvPr id="4" name="Picture 9"/>
          <p:cNvPicPr>
            <a:picLocks noChangeAspect="1" noChangeArrowheads="1"/>
          </p:cNvPicPr>
          <p:nvPr/>
        </p:nvPicPr>
        <p:blipFill>
          <a:blip r:embed="rId2"/>
          <a:srcRect/>
          <a:stretch>
            <a:fillRect/>
          </a:stretch>
        </p:blipFill>
        <p:spPr bwMode="auto">
          <a:xfrm>
            <a:off x="6280188" y="5551373"/>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41479385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Fluency       Reasoning       Problem    													Solving</a:t>
            </a:r>
            <a:endParaRPr lang="en-GB" dirty="0"/>
          </a:p>
        </p:txBody>
      </p:sp>
      <p:pic>
        <p:nvPicPr>
          <p:cNvPr id="1026" name="Picture 2"/>
          <p:cNvPicPr>
            <a:picLocks noChangeAspect="1" noChangeArrowheads="1"/>
          </p:cNvPicPr>
          <p:nvPr/>
        </p:nvPicPr>
        <p:blipFill>
          <a:blip r:embed="rId2"/>
          <a:srcRect/>
          <a:stretch>
            <a:fillRect/>
          </a:stretch>
        </p:blipFill>
        <p:spPr bwMode="auto">
          <a:xfrm>
            <a:off x="457200" y="1784311"/>
            <a:ext cx="2743200" cy="4419600"/>
          </a:xfrm>
          <a:prstGeom prst="rect">
            <a:avLst/>
          </a:prstGeom>
          <a:noFill/>
          <a:ln w="9525">
            <a:noFill/>
            <a:miter lim="800000"/>
            <a:headEnd/>
            <a:tailEnd/>
          </a:ln>
          <a:effectLst/>
        </p:spPr>
      </p:pic>
      <p:pic>
        <p:nvPicPr>
          <p:cNvPr id="1027" name="Picture 3"/>
          <p:cNvPicPr>
            <a:picLocks noGrp="1" noChangeAspect="1" noChangeArrowheads="1"/>
          </p:cNvPicPr>
          <p:nvPr>
            <p:ph idx="1"/>
          </p:nvPr>
        </p:nvPicPr>
        <p:blipFill>
          <a:blip r:embed="rId3"/>
          <a:srcRect/>
          <a:stretch>
            <a:fillRect/>
          </a:stretch>
        </p:blipFill>
        <p:spPr bwMode="auto">
          <a:xfrm>
            <a:off x="3419475" y="3597530"/>
            <a:ext cx="2305050" cy="2343150"/>
          </a:xfrm>
          <a:prstGeom prst="rect">
            <a:avLst/>
          </a:prstGeom>
          <a:noFill/>
          <a:ln w="9525">
            <a:noFill/>
            <a:miter lim="800000"/>
            <a:headEnd/>
            <a:tailEnd/>
          </a:ln>
          <a:effectLst/>
        </p:spPr>
      </p:pic>
      <p:pic>
        <p:nvPicPr>
          <p:cNvPr id="1028" name="Picture 4"/>
          <p:cNvPicPr>
            <a:picLocks noChangeAspect="1" noChangeArrowheads="1"/>
          </p:cNvPicPr>
          <p:nvPr/>
        </p:nvPicPr>
        <p:blipFill>
          <a:blip r:embed="rId4"/>
          <a:srcRect/>
          <a:stretch>
            <a:fillRect/>
          </a:stretch>
        </p:blipFill>
        <p:spPr bwMode="auto">
          <a:xfrm>
            <a:off x="5167493" y="1784311"/>
            <a:ext cx="3743325" cy="1323975"/>
          </a:xfrm>
          <a:prstGeom prst="rect">
            <a:avLst/>
          </a:prstGeom>
          <a:noFill/>
          <a:ln w="9525">
            <a:noFill/>
            <a:miter lim="800000"/>
            <a:headEnd/>
            <a:tailEnd/>
          </a:ln>
          <a:effectLst/>
        </p:spPr>
      </p:pic>
      <p:pic>
        <p:nvPicPr>
          <p:cNvPr id="6" name="Picture 9"/>
          <p:cNvPicPr>
            <a:picLocks noChangeAspect="1" noChangeArrowheads="1"/>
          </p:cNvPicPr>
          <p:nvPr/>
        </p:nvPicPr>
        <p:blipFill>
          <a:blip r:embed="rId5"/>
          <a:srcRect/>
          <a:stretch>
            <a:fillRect/>
          </a:stretch>
        </p:blipFill>
        <p:spPr bwMode="auto">
          <a:xfrm>
            <a:off x="7349864" y="4775522"/>
            <a:ext cx="1456421" cy="77585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Multiplication and Division</a:t>
            </a:r>
            <a:endParaRPr lang="en-GB" dirty="0"/>
          </a:p>
        </p:txBody>
      </p:sp>
      <p:sp>
        <p:nvSpPr>
          <p:cNvPr id="3" name="Content Placeholder 2"/>
          <p:cNvSpPr>
            <a:spLocks noGrp="1"/>
          </p:cNvSpPr>
          <p:nvPr>
            <p:ph idx="1"/>
          </p:nvPr>
        </p:nvSpPr>
        <p:spPr/>
        <p:txBody>
          <a:bodyPr/>
          <a:lstStyle/>
          <a:p>
            <a:endParaRPr lang="en-GB"/>
          </a:p>
        </p:txBody>
      </p:sp>
      <p:pic>
        <p:nvPicPr>
          <p:cNvPr id="4" name="Picture 9"/>
          <p:cNvPicPr>
            <a:picLocks noChangeAspect="1" noChangeArrowheads="1"/>
          </p:cNvPicPr>
          <p:nvPr/>
        </p:nvPicPr>
        <p:blipFill>
          <a:blip r:embed="rId2"/>
          <a:srcRect/>
          <a:stretch>
            <a:fillRect/>
          </a:stretch>
        </p:blipFill>
        <p:spPr bwMode="auto">
          <a:xfrm>
            <a:off x="7349864" y="4775522"/>
            <a:ext cx="1456421" cy="77585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Which is the most useful representation of 7 X 6?  Why?</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xmlns="" val="0"/>
              </a:ext>
            </a:extLst>
          </a:blip>
          <a:stretch>
            <a:fillRect/>
          </a:stretch>
        </p:blipFill>
        <p:spPr>
          <a:xfrm>
            <a:off x="214827" y="1841157"/>
            <a:ext cx="3024703" cy="2549393"/>
          </a:xfrm>
        </p:spPr>
      </p:pic>
      <p:sp>
        <p:nvSpPr>
          <p:cNvPr id="5" name="Oval 4"/>
          <p:cNvSpPr/>
          <p:nvPr/>
        </p:nvSpPr>
        <p:spPr>
          <a:xfrm>
            <a:off x="4003589" y="2125362"/>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Oval 5"/>
          <p:cNvSpPr/>
          <p:nvPr/>
        </p:nvSpPr>
        <p:spPr>
          <a:xfrm>
            <a:off x="4417540" y="2125362"/>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Oval 6"/>
          <p:cNvSpPr/>
          <p:nvPr/>
        </p:nvSpPr>
        <p:spPr>
          <a:xfrm>
            <a:off x="4831491" y="2125362"/>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Oval 7"/>
          <p:cNvSpPr/>
          <p:nvPr/>
        </p:nvSpPr>
        <p:spPr>
          <a:xfrm>
            <a:off x="5245442" y="2125362"/>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Oval 8"/>
          <p:cNvSpPr/>
          <p:nvPr/>
        </p:nvSpPr>
        <p:spPr>
          <a:xfrm>
            <a:off x="5659393" y="2119184"/>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Oval 9"/>
          <p:cNvSpPr/>
          <p:nvPr/>
        </p:nvSpPr>
        <p:spPr>
          <a:xfrm>
            <a:off x="6332835" y="2125362"/>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1" name="Oval 10"/>
          <p:cNvSpPr/>
          <p:nvPr/>
        </p:nvSpPr>
        <p:spPr>
          <a:xfrm>
            <a:off x="6715890" y="2135659"/>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9" name="Oval 18"/>
          <p:cNvSpPr/>
          <p:nvPr/>
        </p:nvSpPr>
        <p:spPr>
          <a:xfrm>
            <a:off x="4003589" y="2458995"/>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Oval 19"/>
          <p:cNvSpPr/>
          <p:nvPr/>
        </p:nvSpPr>
        <p:spPr>
          <a:xfrm>
            <a:off x="4417540" y="2458995"/>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1" name="Oval 20"/>
          <p:cNvSpPr/>
          <p:nvPr/>
        </p:nvSpPr>
        <p:spPr>
          <a:xfrm>
            <a:off x="4831491" y="2458995"/>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2" name="Oval 21"/>
          <p:cNvSpPr/>
          <p:nvPr/>
        </p:nvSpPr>
        <p:spPr>
          <a:xfrm>
            <a:off x="5245442" y="2458995"/>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3" name="Oval 22"/>
          <p:cNvSpPr/>
          <p:nvPr/>
        </p:nvSpPr>
        <p:spPr>
          <a:xfrm>
            <a:off x="5659393" y="2452817"/>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4" name="Oval 23"/>
          <p:cNvSpPr/>
          <p:nvPr/>
        </p:nvSpPr>
        <p:spPr>
          <a:xfrm>
            <a:off x="6332835" y="2458995"/>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5" name="Oval 24"/>
          <p:cNvSpPr/>
          <p:nvPr/>
        </p:nvSpPr>
        <p:spPr>
          <a:xfrm>
            <a:off x="6715890" y="2469292"/>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6" name="Oval 25"/>
          <p:cNvSpPr/>
          <p:nvPr/>
        </p:nvSpPr>
        <p:spPr>
          <a:xfrm>
            <a:off x="4003589" y="2792628"/>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7" name="Oval 26"/>
          <p:cNvSpPr/>
          <p:nvPr/>
        </p:nvSpPr>
        <p:spPr>
          <a:xfrm>
            <a:off x="4417540" y="2792628"/>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8" name="Oval 27"/>
          <p:cNvSpPr/>
          <p:nvPr/>
        </p:nvSpPr>
        <p:spPr>
          <a:xfrm>
            <a:off x="4831491" y="2792628"/>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9" name="Oval 28"/>
          <p:cNvSpPr/>
          <p:nvPr/>
        </p:nvSpPr>
        <p:spPr>
          <a:xfrm>
            <a:off x="5245442" y="2792628"/>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0" name="Oval 29"/>
          <p:cNvSpPr/>
          <p:nvPr/>
        </p:nvSpPr>
        <p:spPr>
          <a:xfrm>
            <a:off x="5659393" y="2786450"/>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1" name="Oval 30"/>
          <p:cNvSpPr/>
          <p:nvPr/>
        </p:nvSpPr>
        <p:spPr>
          <a:xfrm>
            <a:off x="6332835" y="2792628"/>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2" name="Oval 31"/>
          <p:cNvSpPr/>
          <p:nvPr/>
        </p:nvSpPr>
        <p:spPr>
          <a:xfrm>
            <a:off x="6715890" y="2802925"/>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3" name="Oval 32"/>
          <p:cNvSpPr/>
          <p:nvPr/>
        </p:nvSpPr>
        <p:spPr>
          <a:xfrm>
            <a:off x="4003589" y="3126261"/>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4" name="Oval 33"/>
          <p:cNvSpPr/>
          <p:nvPr/>
        </p:nvSpPr>
        <p:spPr>
          <a:xfrm>
            <a:off x="4417540" y="3126261"/>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5" name="Oval 34"/>
          <p:cNvSpPr/>
          <p:nvPr/>
        </p:nvSpPr>
        <p:spPr>
          <a:xfrm>
            <a:off x="4831491" y="3126261"/>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6" name="Oval 35"/>
          <p:cNvSpPr/>
          <p:nvPr/>
        </p:nvSpPr>
        <p:spPr>
          <a:xfrm>
            <a:off x="5245442" y="3126261"/>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7" name="Oval 36"/>
          <p:cNvSpPr/>
          <p:nvPr/>
        </p:nvSpPr>
        <p:spPr>
          <a:xfrm>
            <a:off x="5659393" y="3120083"/>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8" name="Oval 37"/>
          <p:cNvSpPr/>
          <p:nvPr/>
        </p:nvSpPr>
        <p:spPr>
          <a:xfrm>
            <a:off x="6332835" y="3126261"/>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9" name="Oval 38"/>
          <p:cNvSpPr/>
          <p:nvPr/>
        </p:nvSpPr>
        <p:spPr>
          <a:xfrm>
            <a:off x="6715890" y="3136558"/>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0" name="Oval 39"/>
          <p:cNvSpPr/>
          <p:nvPr/>
        </p:nvSpPr>
        <p:spPr>
          <a:xfrm>
            <a:off x="4031387" y="3459894"/>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1" name="Oval 40"/>
          <p:cNvSpPr/>
          <p:nvPr/>
        </p:nvSpPr>
        <p:spPr>
          <a:xfrm>
            <a:off x="4432985" y="3455782"/>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2" name="Oval 41"/>
          <p:cNvSpPr/>
          <p:nvPr/>
        </p:nvSpPr>
        <p:spPr>
          <a:xfrm>
            <a:off x="4847966" y="3468139"/>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3" name="Oval 42"/>
          <p:cNvSpPr/>
          <p:nvPr/>
        </p:nvSpPr>
        <p:spPr>
          <a:xfrm>
            <a:off x="5245442" y="3476383"/>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4" name="Oval 43"/>
          <p:cNvSpPr/>
          <p:nvPr/>
        </p:nvSpPr>
        <p:spPr>
          <a:xfrm>
            <a:off x="5659393" y="3462989"/>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5" name="Oval 44"/>
          <p:cNvSpPr/>
          <p:nvPr/>
        </p:nvSpPr>
        <p:spPr>
          <a:xfrm>
            <a:off x="6332835" y="3482565"/>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6" name="Oval 45"/>
          <p:cNvSpPr/>
          <p:nvPr/>
        </p:nvSpPr>
        <p:spPr>
          <a:xfrm>
            <a:off x="6727199" y="3482565"/>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7" name="Oval 46"/>
          <p:cNvSpPr/>
          <p:nvPr/>
        </p:nvSpPr>
        <p:spPr>
          <a:xfrm>
            <a:off x="4034477" y="3999477"/>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8" name="Oval 47"/>
          <p:cNvSpPr/>
          <p:nvPr/>
        </p:nvSpPr>
        <p:spPr>
          <a:xfrm>
            <a:off x="4448428" y="3999477"/>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49" name="Oval 48"/>
          <p:cNvSpPr/>
          <p:nvPr/>
        </p:nvSpPr>
        <p:spPr>
          <a:xfrm>
            <a:off x="4862379" y="3999477"/>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0" name="Oval 49"/>
          <p:cNvSpPr/>
          <p:nvPr/>
        </p:nvSpPr>
        <p:spPr>
          <a:xfrm>
            <a:off x="5276330" y="3999477"/>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1" name="Oval 50"/>
          <p:cNvSpPr/>
          <p:nvPr/>
        </p:nvSpPr>
        <p:spPr>
          <a:xfrm>
            <a:off x="5690281" y="3993299"/>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2" name="Oval 51"/>
          <p:cNvSpPr/>
          <p:nvPr/>
        </p:nvSpPr>
        <p:spPr>
          <a:xfrm>
            <a:off x="6332827" y="3968592"/>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3" name="Oval 52"/>
          <p:cNvSpPr/>
          <p:nvPr/>
        </p:nvSpPr>
        <p:spPr>
          <a:xfrm>
            <a:off x="6715883" y="3968592"/>
            <a:ext cx="308919" cy="284206"/>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4" name="TextBox 53"/>
          <p:cNvSpPr txBox="1"/>
          <p:nvPr/>
        </p:nvSpPr>
        <p:spPr>
          <a:xfrm>
            <a:off x="457200" y="4707924"/>
            <a:ext cx="2557849" cy="646331"/>
          </a:xfrm>
          <a:prstGeom prst="rect">
            <a:avLst/>
          </a:prstGeom>
          <a:noFill/>
        </p:spPr>
        <p:txBody>
          <a:bodyPr wrap="square" rtlCol="0">
            <a:spAutoFit/>
          </a:bodyPr>
          <a:lstStyle/>
          <a:p>
            <a:r>
              <a:rPr lang="en-GB" dirty="0"/>
              <a:t>7x6 = 42</a:t>
            </a:r>
          </a:p>
          <a:p>
            <a:r>
              <a:rPr lang="en-GB" dirty="0"/>
              <a:t>6x7 = 42</a:t>
            </a:r>
          </a:p>
        </p:txBody>
      </p:sp>
      <p:sp>
        <p:nvSpPr>
          <p:cNvPr id="55" name="TextBox 54"/>
          <p:cNvSpPr txBox="1"/>
          <p:nvPr/>
        </p:nvSpPr>
        <p:spPr>
          <a:xfrm>
            <a:off x="3941807" y="4489404"/>
            <a:ext cx="2607269" cy="1477328"/>
          </a:xfrm>
          <a:prstGeom prst="rect">
            <a:avLst/>
          </a:prstGeom>
          <a:noFill/>
        </p:spPr>
        <p:txBody>
          <a:bodyPr wrap="square" rtlCol="0">
            <a:spAutoFit/>
          </a:bodyPr>
          <a:lstStyle/>
          <a:p>
            <a:r>
              <a:rPr lang="en-GB" dirty="0"/>
              <a:t>7 x 6 = 42</a:t>
            </a:r>
          </a:p>
          <a:p>
            <a:r>
              <a:rPr lang="en-GB" dirty="0"/>
              <a:t>6 x 7 = 42</a:t>
            </a:r>
          </a:p>
          <a:p>
            <a:r>
              <a:rPr lang="en-GB" dirty="0"/>
              <a:t>7 x (5+1) = 42</a:t>
            </a:r>
          </a:p>
          <a:p>
            <a:r>
              <a:rPr lang="en-GB" dirty="0"/>
              <a:t>(5+2) x (5+1) = 42</a:t>
            </a:r>
          </a:p>
          <a:p>
            <a:endParaRPr lang="en-GB" dirty="0"/>
          </a:p>
        </p:txBody>
      </p:sp>
      <p:pic>
        <p:nvPicPr>
          <p:cNvPr id="56" name="Picture 9"/>
          <p:cNvPicPr>
            <a:picLocks noChangeAspect="1" noChangeArrowheads="1"/>
          </p:cNvPicPr>
          <p:nvPr/>
        </p:nvPicPr>
        <p:blipFill>
          <a:blip r:embed="rId4"/>
          <a:srcRect/>
          <a:stretch>
            <a:fillRect/>
          </a:stretch>
        </p:blipFill>
        <p:spPr bwMode="auto">
          <a:xfrm>
            <a:off x="7349864" y="4775522"/>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1964655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5">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5">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5">
                                            <p:txEl>
                                              <p:pRg st="2" end="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a:spLocks/>
          </p:cNvSpPr>
          <p:nvPr/>
        </p:nvSpPr>
        <p:spPr>
          <a:xfrm>
            <a:off x="357389" y="1079228"/>
            <a:ext cx="7939826" cy="3361569"/>
          </a:xfrm>
          <a:prstGeom prst="wedgeEllipseCallout">
            <a:avLst>
              <a:gd name="adj1" fmla="val -49543"/>
              <a:gd name="adj2" fmla="val -53069"/>
            </a:avLst>
          </a:prstGeom>
          <a:solidFill>
            <a:schemeClr val="accent4">
              <a:lumMod val="20000"/>
              <a:lumOff val="80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3" name="Content Placeholder 2"/>
          <p:cNvSpPr>
            <a:spLocks noGrp="1"/>
          </p:cNvSpPr>
          <p:nvPr>
            <p:ph idx="1"/>
          </p:nvPr>
        </p:nvSpPr>
        <p:spPr>
          <a:xfrm>
            <a:off x="357388" y="1808820"/>
            <a:ext cx="8157962" cy="3086100"/>
          </a:xfrm>
        </p:spPr>
        <p:txBody>
          <a:bodyPr>
            <a:noAutofit/>
          </a:bodyPr>
          <a:lstStyle/>
          <a:p>
            <a:pPr algn="ctr">
              <a:buNone/>
            </a:pPr>
            <a:r>
              <a:rPr lang="en-GB" sz="2700" dirty="0">
                <a:latin typeface="HfW cursive" pitchFamily="2" charset="0"/>
              </a:rPr>
              <a:t>Sally knows all her tables up to 12 </a:t>
            </a:r>
            <a:r>
              <a:rPr lang="en-GB" sz="2700" dirty="0" smtClean="0">
                <a:latin typeface="HfW cursive" pitchFamily="2" charset="0"/>
              </a:rPr>
              <a:t>X </a:t>
            </a:r>
            <a:r>
              <a:rPr lang="en-GB" sz="2700" dirty="0">
                <a:latin typeface="HfW cursive" pitchFamily="2" charset="0"/>
              </a:rPr>
              <a:t>12</a:t>
            </a:r>
          </a:p>
          <a:p>
            <a:pPr algn="ctr">
              <a:buNone/>
            </a:pPr>
            <a:endParaRPr lang="en-GB" sz="2700" dirty="0">
              <a:latin typeface="HfW cursive" pitchFamily="2" charset="0"/>
            </a:endParaRPr>
          </a:p>
          <a:p>
            <a:pPr algn="ctr">
              <a:buNone/>
            </a:pPr>
            <a:r>
              <a:rPr lang="en-GB" sz="2700" dirty="0">
                <a:latin typeface="HfW cursive" pitchFamily="2" charset="0"/>
              </a:rPr>
              <a:t>When asked what is 13 </a:t>
            </a:r>
            <a:r>
              <a:rPr lang="en-GB" sz="2700" dirty="0" smtClean="0">
                <a:latin typeface="HfW cursive" pitchFamily="2" charset="0"/>
              </a:rPr>
              <a:t>X </a:t>
            </a:r>
            <a:r>
              <a:rPr lang="en-GB" sz="2700" dirty="0">
                <a:latin typeface="HfW cursive" pitchFamily="2" charset="0"/>
              </a:rPr>
              <a:t>4?</a:t>
            </a:r>
          </a:p>
          <a:p>
            <a:pPr algn="ctr">
              <a:buNone/>
            </a:pPr>
            <a:r>
              <a:rPr lang="en-GB" sz="2700" dirty="0">
                <a:latin typeface="HfW cursive" pitchFamily="2" charset="0"/>
              </a:rPr>
              <a:t>She looks blank</a:t>
            </a:r>
          </a:p>
          <a:p>
            <a:pPr algn="ctr">
              <a:buNone/>
            </a:pPr>
            <a:endParaRPr lang="en-GB" sz="2700" dirty="0">
              <a:latin typeface="Comic Sans MS" pitchFamily="66" charset="0"/>
            </a:endParaRPr>
          </a:p>
          <a:p>
            <a:pPr algn="ctr">
              <a:buNone/>
            </a:pPr>
            <a:endParaRPr lang="en-GB" sz="2700" dirty="0">
              <a:latin typeface="Comic Sans MS" pitchFamily="66" charset="0"/>
            </a:endParaRPr>
          </a:p>
          <a:p>
            <a:pPr algn="ctr">
              <a:buNone/>
            </a:pPr>
            <a:r>
              <a:rPr lang="en-GB" sz="2700" dirty="0">
                <a:latin typeface="HfW cursive" pitchFamily="2" charset="0"/>
              </a:rPr>
              <a:t>Does she have fluency and understanding?</a:t>
            </a:r>
          </a:p>
        </p:txBody>
      </p:sp>
      <p:sp>
        <p:nvSpPr>
          <p:cNvPr id="4" name="Slide Number Placeholder 3"/>
          <p:cNvSpPr>
            <a:spLocks noGrp="1"/>
          </p:cNvSpPr>
          <p:nvPr>
            <p:ph type="sldNum" sz="quarter" idx="4294967295"/>
          </p:nvPr>
        </p:nvSpPr>
        <p:spPr/>
        <p:txBody>
          <a:bodyPr/>
          <a:lstStyle/>
          <a:p>
            <a:pPr>
              <a:defRPr>
                <a:uFillTx/>
              </a:defRPr>
            </a:pPr>
            <a:fld id="{D12CC7C2-E1F6-4D0D-B0A6-9B8EAA968364}" type="slidenum">
              <a:rPr lang="en-GB" smtClean="0">
                <a:solidFill>
                  <a:srgbClr val="000000"/>
                </a:solidFill>
                <a:uFillTx/>
              </a:rPr>
              <a:pPr>
                <a:defRPr>
                  <a:uFillTx/>
                </a:defRPr>
              </a:pPr>
              <a:t>26</a:t>
            </a:fld>
            <a:endParaRPr lang="en-GB">
              <a:solidFill>
                <a:srgbClr val="000000"/>
              </a:solidFill>
              <a:uFillTx/>
            </a:endParaRPr>
          </a:p>
        </p:txBody>
      </p:sp>
      <p:pic>
        <p:nvPicPr>
          <p:cNvPr id="5" name="Picture 9"/>
          <p:cNvPicPr>
            <a:picLocks noChangeAspect="1" noChangeArrowheads="1"/>
          </p:cNvPicPr>
          <p:nvPr/>
        </p:nvPicPr>
        <p:blipFill>
          <a:blip r:embed="rId3"/>
          <a:srcRect/>
          <a:stretch>
            <a:fillRect/>
          </a:stretch>
        </p:blipFill>
        <p:spPr bwMode="auto">
          <a:xfrm>
            <a:off x="7349864" y="5551373"/>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21999146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4.1.png"/>
          <p:cNvPicPr>
            <a:picLocks noChangeAspect="1"/>
          </p:cNvPicPr>
          <p:nvPr/>
        </p:nvPicPr>
        <p:blipFill>
          <a:blip r:embed="rId3" cstate="print"/>
          <a:stretch>
            <a:fillRect/>
          </a:stretch>
        </p:blipFill>
        <p:spPr>
          <a:xfrm>
            <a:off x="74487" y="152874"/>
            <a:ext cx="4946848" cy="3007835"/>
          </a:xfrm>
          <a:prstGeom prst="rect">
            <a:avLst/>
          </a:prstGeom>
        </p:spPr>
      </p:pic>
      <p:pic>
        <p:nvPicPr>
          <p:cNvPr id="4" name="Picture 3" descr="4.2.png"/>
          <p:cNvPicPr>
            <a:picLocks noChangeAspect="1"/>
          </p:cNvPicPr>
          <p:nvPr/>
        </p:nvPicPr>
        <p:blipFill>
          <a:blip r:embed="rId4" cstate="print"/>
          <a:stretch>
            <a:fillRect/>
          </a:stretch>
        </p:blipFill>
        <p:spPr>
          <a:xfrm>
            <a:off x="2331720" y="1771650"/>
            <a:ext cx="5036408" cy="3002280"/>
          </a:xfrm>
          <a:prstGeom prst="rect">
            <a:avLst/>
          </a:prstGeom>
        </p:spPr>
      </p:pic>
      <p:pic>
        <p:nvPicPr>
          <p:cNvPr id="5" name="Picture 4" descr="4.3.png"/>
          <p:cNvPicPr>
            <a:picLocks noChangeAspect="1"/>
          </p:cNvPicPr>
          <p:nvPr/>
        </p:nvPicPr>
        <p:blipFill>
          <a:blip r:embed="rId5" cstate="print"/>
          <a:srcRect l="1133" r="2540" b="2562"/>
          <a:stretch>
            <a:fillRect/>
          </a:stretch>
        </p:blipFill>
        <p:spPr>
          <a:xfrm>
            <a:off x="4319261" y="3160709"/>
            <a:ext cx="4659873" cy="3421919"/>
          </a:xfrm>
          <a:prstGeom prst="rect">
            <a:avLst/>
          </a:prstGeom>
        </p:spPr>
      </p:pic>
      <p:sp>
        <p:nvSpPr>
          <p:cNvPr id="6" name="TextBox 5"/>
          <p:cNvSpPr txBox="1"/>
          <p:nvPr/>
        </p:nvSpPr>
        <p:spPr>
          <a:xfrm>
            <a:off x="5244860" y="948906"/>
            <a:ext cx="1779654" cy="707886"/>
          </a:xfrm>
          <a:prstGeom prst="rect">
            <a:avLst/>
          </a:prstGeom>
          <a:noFill/>
        </p:spPr>
        <p:txBody>
          <a:bodyPr wrap="none" rtlCol="0">
            <a:spAutoFit/>
          </a:bodyPr>
          <a:lstStyle/>
          <a:p>
            <a:r>
              <a:rPr lang="en-GB" sz="4000" dirty="0" smtClean="0"/>
              <a:t>Fluency</a:t>
            </a:r>
            <a:endParaRPr lang="en-GB" sz="4000" dirty="0"/>
          </a:p>
        </p:txBody>
      </p:sp>
      <p:sp>
        <p:nvSpPr>
          <p:cNvPr id="7" name="TextBox 6"/>
          <p:cNvSpPr txBox="1"/>
          <p:nvPr/>
        </p:nvSpPr>
        <p:spPr>
          <a:xfrm>
            <a:off x="224262" y="3712101"/>
            <a:ext cx="2323649" cy="707886"/>
          </a:xfrm>
          <a:prstGeom prst="rect">
            <a:avLst/>
          </a:prstGeom>
          <a:noFill/>
        </p:spPr>
        <p:txBody>
          <a:bodyPr wrap="none" rtlCol="0">
            <a:spAutoFit/>
          </a:bodyPr>
          <a:lstStyle/>
          <a:p>
            <a:r>
              <a:rPr lang="en-GB" sz="4000" dirty="0" smtClean="0"/>
              <a:t>Reasoning</a:t>
            </a:r>
            <a:endParaRPr lang="en-GB" sz="4000" dirty="0"/>
          </a:p>
        </p:txBody>
      </p:sp>
      <p:sp>
        <p:nvSpPr>
          <p:cNvPr id="8" name="TextBox 7"/>
          <p:cNvSpPr txBox="1"/>
          <p:nvPr/>
        </p:nvSpPr>
        <p:spPr>
          <a:xfrm>
            <a:off x="776560" y="5520906"/>
            <a:ext cx="3542701" cy="707886"/>
          </a:xfrm>
          <a:prstGeom prst="rect">
            <a:avLst/>
          </a:prstGeom>
          <a:noFill/>
        </p:spPr>
        <p:txBody>
          <a:bodyPr wrap="none" rtlCol="0">
            <a:spAutoFit/>
          </a:bodyPr>
          <a:lstStyle/>
          <a:p>
            <a:r>
              <a:rPr lang="en-GB" sz="4000" dirty="0" smtClean="0"/>
              <a:t>Problem Solving</a:t>
            </a:r>
            <a:endParaRPr lang="en-GB" sz="4000" dirty="0"/>
          </a:p>
        </p:txBody>
      </p:sp>
      <p:pic>
        <p:nvPicPr>
          <p:cNvPr id="9" name="Picture 9"/>
          <p:cNvPicPr>
            <a:picLocks noChangeAspect="1" noChangeArrowheads="1"/>
          </p:cNvPicPr>
          <p:nvPr/>
        </p:nvPicPr>
        <p:blipFill>
          <a:blip r:embed="rId6"/>
          <a:srcRect/>
          <a:stretch>
            <a:fillRect/>
          </a:stretch>
        </p:blipFill>
        <p:spPr bwMode="auto">
          <a:xfrm>
            <a:off x="7349864" y="173055"/>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354017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Arrays extend into upper KS2 and beyond           4/7 x 7/8 = </a:t>
            </a:r>
            <a:br>
              <a:rPr lang="en-GB" dirty="0"/>
            </a:b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317715" y="1524960"/>
            <a:ext cx="4562461" cy="4525962"/>
          </a:xfrm>
        </p:spPr>
      </p:pic>
      <p:sp>
        <p:nvSpPr>
          <p:cNvPr id="5" name="TextBox 4"/>
          <p:cNvSpPr txBox="1"/>
          <p:nvPr/>
        </p:nvSpPr>
        <p:spPr>
          <a:xfrm>
            <a:off x="4880176" y="1156072"/>
            <a:ext cx="4014061" cy="4924425"/>
          </a:xfrm>
          <a:prstGeom prst="rect">
            <a:avLst/>
          </a:prstGeom>
          <a:noFill/>
        </p:spPr>
        <p:txBody>
          <a:bodyPr wrap="square" rtlCol="0">
            <a:spAutoFit/>
          </a:bodyPr>
          <a:lstStyle/>
          <a:p>
            <a:endParaRPr lang="en-GB" dirty="0"/>
          </a:p>
          <a:p>
            <a:r>
              <a:rPr lang="en-US" sz="3200" dirty="0"/>
              <a:t>The overall array has been divided into 8 x 7 smaller parts, hence the denominator is 56. </a:t>
            </a:r>
          </a:p>
          <a:p>
            <a:r>
              <a:rPr lang="en-US" sz="3200" dirty="0"/>
              <a:t>The shaded part is 7 x 4 = 28. So the answer is 28/56 or 1/2.</a:t>
            </a:r>
          </a:p>
          <a:p>
            <a:endParaRPr lang="en-US" dirty="0"/>
          </a:p>
          <a:p>
            <a:pPr algn="r"/>
            <a:r>
              <a:rPr lang="en-US" i="1" dirty="0"/>
              <a:t>“Models in Mind,” Mike Askew nrich.maths.org</a:t>
            </a:r>
          </a:p>
          <a:p>
            <a:endParaRPr lang="en-GB" dirty="0"/>
          </a:p>
        </p:txBody>
      </p:sp>
      <p:pic>
        <p:nvPicPr>
          <p:cNvPr id="6" name="Picture 9"/>
          <p:cNvPicPr>
            <a:picLocks noChangeAspect="1" noChangeArrowheads="1"/>
          </p:cNvPicPr>
          <p:nvPr/>
        </p:nvPicPr>
        <p:blipFill>
          <a:blip r:embed="rId3"/>
          <a:srcRect/>
          <a:stretch>
            <a:fillRect/>
          </a:stretch>
        </p:blipFill>
        <p:spPr bwMode="auto">
          <a:xfrm>
            <a:off x="5893443" y="5692571"/>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2581321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3">
            <a:extLst>
              <a:ext uri="{28A0092B-C50C-407E-A947-70E740481C1C}">
                <a14:useLocalDpi xmlns:a14="http://schemas.microsoft.com/office/drawing/2010/main" xmlns="" val="0"/>
              </a:ext>
            </a:extLst>
          </a:blip>
          <a:srcRect/>
          <a:stretch>
            <a:fillRect/>
          </a:stretch>
        </p:blipFill>
        <p:spPr>
          <a:xfrm>
            <a:off x="900113" y="404813"/>
            <a:ext cx="8113712" cy="1279525"/>
          </a:xfrm>
        </p:spPr>
      </p:pic>
      <p:pic>
        <p:nvPicPr>
          <p:cNvPr id="6147"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20688" y="1968500"/>
            <a:ext cx="8016875" cy="4371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148" name="Picture 4"/>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23850" y="688975"/>
            <a:ext cx="8113713" cy="1371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9"/>
          <p:cNvPicPr>
            <a:picLocks noChangeAspect="1" noChangeArrowheads="1"/>
          </p:cNvPicPr>
          <p:nvPr/>
        </p:nvPicPr>
        <p:blipFill>
          <a:blip r:embed="rId6"/>
          <a:srcRect/>
          <a:stretch>
            <a:fillRect/>
          </a:stretch>
        </p:blipFill>
        <p:spPr bwMode="auto">
          <a:xfrm>
            <a:off x="7349864" y="4775522"/>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376477703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16025" y="1438275"/>
            <a:ext cx="7129463" cy="45370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7171" name="Picture 4"/>
          <p:cNvPicPr>
            <a:picLocks noGrp="1" noChangeAspect="1" noChangeArrowheads="1"/>
          </p:cNvPicPr>
          <p:nvPr>
            <p:ph idx="1"/>
          </p:nvPr>
        </p:nvPicPr>
        <p:blipFill>
          <a:blip r:embed="rId3">
            <a:extLst>
              <a:ext uri="{28A0092B-C50C-407E-A947-70E740481C1C}">
                <a14:useLocalDpi xmlns:a14="http://schemas.microsoft.com/office/drawing/2010/main" xmlns="" val="0"/>
              </a:ext>
            </a:extLst>
          </a:blip>
          <a:srcRect/>
          <a:stretch>
            <a:fillRect/>
          </a:stretch>
        </p:blipFill>
        <p:spPr>
          <a:xfrm>
            <a:off x="98038" y="3707606"/>
            <a:ext cx="5827713" cy="2754312"/>
          </a:xfrm>
        </p:spPr>
      </p:pic>
      <p:sp>
        <p:nvSpPr>
          <p:cNvPr id="7" name="Flowchart: Manual Operation 6"/>
          <p:cNvSpPr/>
          <p:nvPr/>
        </p:nvSpPr>
        <p:spPr>
          <a:xfrm rot="10800000">
            <a:off x="5507038" y="3725069"/>
            <a:ext cx="396875" cy="358775"/>
          </a:xfrm>
          <a:prstGeom prst="flowChartManualOperation">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7173" name="Picture 5"/>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319713" y="3323431"/>
            <a:ext cx="420688"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4" name="Picture 6"/>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086351" y="3725069"/>
            <a:ext cx="420687"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5" name="Picture 7"/>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665663" y="3712369"/>
            <a:ext cx="420688"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6" name="Picture 8"/>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899026" y="3340894"/>
            <a:ext cx="420687"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7" name="Picture 9"/>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449763" y="3340894"/>
            <a:ext cx="420688"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8" name="Picture 10"/>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684838" y="3328194"/>
            <a:ext cx="420688"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79" name="Picture 11"/>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062538" y="2956719"/>
            <a:ext cx="420688"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0" name="Picture 12"/>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659313" y="2956719"/>
            <a:ext cx="420688"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1" name="Picture 1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816476" y="2680494"/>
            <a:ext cx="420687"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2" name="Picture 1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319713" y="2680494"/>
            <a:ext cx="420688"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3" name="Picture 15"/>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483226" y="2956719"/>
            <a:ext cx="420687"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4" name="Picture 16"/>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195513" y="3739356"/>
            <a:ext cx="420688"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5" name="Picture 17"/>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774826" y="3755231"/>
            <a:ext cx="420687"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6" name="Picture 18"/>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341438" y="3755231"/>
            <a:ext cx="420688"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7" name="Picture 19"/>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017713" y="3371056"/>
            <a:ext cx="420688"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8" name="Picture 20"/>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474788" y="3371056"/>
            <a:ext cx="420688"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89" name="Picture 21"/>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597026" y="3064669"/>
            <a:ext cx="420687"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90" name="Picture 22"/>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917701" y="2993231"/>
            <a:ext cx="420687" cy="384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91" name="Picture 23"/>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754063" y="3563144"/>
            <a:ext cx="457200"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92" name="Picture 24"/>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884238" y="2920206"/>
            <a:ext cx="457200"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93" name="Picture 2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1774826" y="2397919"/>
            <a:ext cx="457200"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94" name="Picture 26"/>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877888" y="2347119"/>
            <a:ext cx="457200"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95" name="Picture 27"/>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1314451" y="2694781"/>
            <a:ext cx="457200"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96" name="Picture 28"/>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981451" y="3593306"/>
            <a:ext cx="457200"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97" name="Picture 29"/>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992563" y="2947194"/>
            <a:ext cx="457200"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198" name="Picture 30"/>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241801" y="2347119"/>
            <a:ext cx="457200"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6" name="Picture 2"/>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5684838" y="339691"/>
            <a:ext cx="4220368" cy="22997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2" name="Picture 9"/>
          <p:cNvPicPr>
            <a:picLocks noChangeAspect="1" noChangeArrowheads="1"/>
          </p:cNvPicPr>
          <p:nvPr/>
        </p:nvPicPr>
        <p:blipFill>
          <a:blip r:embed="rId7"/>
          <a:srcRect/>
          <a:stretch>
            <a:fillRect/>
          </a:stretch>
        </p:blipFill>
        <p:spPr bwMode="auto">
          <a:xfrm>
            <a:off x="7349864" y="4775522"/>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3248593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2000"/>
                                        <p:tgtEl>
                                          <p:spTgt spid="7193"/>
                                        </p:tgtEl>
                                      </p:cBhvr>
                                    </p:animEffect>
                                    <p:anim calcmode="lin" valueType="num">
                                      <p:cBhvr>
                                        <p:cTn id="7" dur="2000"/>
                                        <p:tgtEl>
                                          <p:spTgt spid="719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7193"/>
                                        </p:tgtEl>
                                        <p:attrNameLst>
                                          <p:attrName>ppt_h</p:attrName>
                                        </p:attrNameLst>
                                      </p:cBhvr>
                                      <p:tavLst>
                                        <p:tav tm="0">
                                          <p:val>
                                            <p:strVal val="ppt_h"/>
                                          </p:val>
                                        </p:tav>
                                        <p:tav tm="100000">
                                          <p:val>
                                            <p:strVal val="ppt_h"/>
                                          </p:val>
                                        </p:tav>
                                      </p:tavLst>
                                    </p:anim>
                                    <p:set>
                                      <p:cBhvr>
                                        <p:cTn id="9" dur="1" fill="hold">
                                          <p:stCondLst>
                                            <p:cond delay="1999"/>
                                          </p:stCondLst>
                                        </p:cTn>
                                        <p:tgtEl>
                                          <p:spTgt spid="7193"/>
                                        </p:tgtEl>
                                        <p:attrNameLst>
                                          <p:attrName>style.visibility</p:attrName>
                                        </p:attrNameLst>
                                      </p:cBhvr>
                                      <p:to>
                                        <p:strVal val="hidden"/>
                                      </p:to>
                                    </p:set>
                                  </p:childTnLst>
                                </p:cTn>
                              </p:par>
                              <p:par>
                                <p:cTn id="10" presetID="45" presetClass="exit" presetSubtype="0" fill="hold" nodeType="withEffect">
                                  <p:stCondLst>
                                    <p:cond delay="0"/>
                                  </p:stCondLst>
                                  <p:childTnLst>
                                    <p:animEffect transition="out" filter="fade">
                                      <p:cBhvr>
                                        <p:cTn id="11" dur="2000"/>
                                        <p:tgtEl>
                                          <p:spTgt spid="7195"/>
                                        </p:tgtEl>
                                      </p:cBhvr>
                                    </p:animEffect>
                                    <p:anim calcmode="lin" valueType="num">
                                      <p:cBhvr>
                                        <p:cTn id="12" dur="2000"/>
                                        <p:tgtEl>
                                          <p:spTgt spid="719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 dur="2000"/>
                                        <p:tgtEl>
                                          <p:spTgt spid="7195"/>
                                        </p:tgtEl>
                                        <p:attrNameLst>
                                          <p:attrName>ppt_h</p:attrName>
                                        </p:attrNameLst>
                                      </p:cBhvr>
                                      <p:tavLst>
                                        <p:tav tm="0">
                                          <p:val>
                                            <p:strVal val="ppt_h"/>
                                          </p:val>
                                        </p:tav>
                                        <p:tav tm="100000">
                                          <p:val>
                                            <p:strVal val="ppt_h"/>
                                          </p:val>
                                        </p:tav>
                                      </p:tavLst>
                                    </p:anim>
                                    <p:set>
                                      <p:cBhvr>
                                        <p:cTn id="14" dur="1" fill="hold">
                                          <p:stCondLst>
                                            <p:cond delay="1999"/>
                                          </p:stCondLst>
                                        </p:cTn>
                                        <p:tgtEl>
                                          <p:spTgt spid="7195"/>
                                        </p:tgtEl>
                                        <p:attrNameLst>
                                          <p:attrName>style.visibility</p:attrName>
                                        </p:attrNameLst>
                                      </p:cBhvr>
                                      <p:to>
                                        <p:strVal val="hidden"/>
                                      </p:to>
                                    </p:set>
                                  </p:childTnLst>
                                </p:cTn>
                              </p:par>
                              <p:par>
                                <p:cTn id="15" presetID="45" presetClass="exit" presetSubtype="0" fill="hold" nodeType="withEffect">
                                  <p:stCondLst>
                                    <p:cond delay="0"/>
                                  </p:stCondLst>
                                  <p:childTnLst>
                                    <p:animEffect transition="out" filter="fade">
                                      <p:cBhvr>
                                        <p:cTn id="16" dur="2000"/>
                                        <p:tgtEl>
                                          <p:spTgt spid="7194"/>
                                        </p:tgtEl>
                                      </p:cBhvr>
                                    </p:animEffect>
                                    <p:anim calcmode="lin" valueType="num">
                                      <p:cBhvr>
                                        <p:cTn id="17" dur="2000"/>
                                        <p:tgtEl>
                                          <p:spTgt spid="719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8" dur="2000"/>
                                        <p:tgtEl>
                                          <p:spTgt spid="7194"/>
                                        </p:tgtEl>
                                        <p:attrNameLst>
                                          <p:attrName>ppt_h</p:attrName>
                                        </p:attrNameLst>
                                      </p:cBhvr>
                                      <p:tavLst>
                                        <p:tav tm="0">
                                          <p:val>
                                            <p:strVal val="ppt_h"/>
                                          </p:val>
                                        </p:tav>
                                        <p:tav tm="100000">
                                          <p:val>
                                            <p:strVal val="ppt_h"/>
                                          </p:val>
                                        </p:tav>
                                      </p:tavLst>
                                    </p:anim>
                                    <p:set>
                                      <p:cBhvr>
                                        <p:cTn id="19" dur="1" fill="hold">
                                          <p:stCondLst>
                                            <p:cond delay="1999"/>
                                          </p:stCondLst>
                                        </p:cTn>
                                        <p:tgtEl>
                                          <p:spTgt spid="7194"/>
                                        </p:tgtEl>
                                        <p:attrNameLst>
                                          <p:attrName>style.visibility</p:attrName>
                                        </p:attrNameLst>
                                      </p:cBhvr>
                                      <p:to>
                                        <p:strVal val="hidden"/>
                                      </p:to>
                                    </p:set>
                                  </p:childTnLst>
                                </p:cTn>
                              </p:par>
                              <p:par>
                                <p:cTn id="20" presetID="45" presetClass="exit" presetSubtype="0" fill="hold" nodeType="withEffect">
                                  <p:stCondLst>
                                    <p:cond delay="0"/>
                                  </p:stCondLst>
                                  <p:childTnLst>
                                    <p:animEffect transition="out" filter="fade">
                                      <p:cBhvr>
                                        <p:cTn id="21" dur="2000"/>
                                        <p:tgtEl>
                                          <p:spTgt spid="7198"/>
                                        </p:tgtEl>
                                      </p:cBhvr>
                                    </p:animEffect>
                                    <p:anim calcmode="lin" valueType="num">
                                      <p:cBhvr>
                                        <p:cTn id="22" dur="2000"/>
                                        <p:tgtEl>
                                          <p:spTgt spid="719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3" dur="2000"/>
                                        <p:tgtEl>
                                          <p:spTgt spid="7198"/>
                                        </p:tgtEl>
                                        <p:attrNameLst>
                                          <p:attrName>ppt_h</p:attrName>
                                        </p:attrNameLst>
                                      </p:cBhvr>
                                      <p:tavLst>
                                        <p:tav tm="0">
                                          <p:val>
                                            <p:strVal val="ppt_h"/>
                                          </p:val>
                                        </p:tav>
                                        <p:tav tm="100000">
                                          <p:val>
                                            <p:strVal val="ppt_h"/>
                                          </p:val>
                                        </p:tav>
                                      </p:tavLst>
                                    </p:anim>
                                    <p:set>
                                      <p:cBhvr>
                                        <p:cTn id="24" dur="1" fill="hold">
                                          <p:stCondLst>
                                            <p:cond delay="1999"/>
                                          </p:stCondLst>
                                        </p:cTn>
                                        <p:tgtEl>
                                          <p:spTgt spid="7198"/>
                                        </p:tgtEl>
                                        <p:attrNameLst>
                                          <p:attrName>style.visibility</p:attrName>
                                        </p:attrNameLst>
                                      </p:cBhvr>
                                      <p:to>
                                        <p:strVal val="hidden"/>
                                      </p:to>
                                    </p:set>
                                  </p:childTnLst>
                                </p:cTn>
                              </p:par>
                              <p:par>
                                <p:cTn id="25" presetID="45" presetClass="exit" presetSubtype="0" fill="hold" nodeType="withEffect">
                                  <p:stCondLst>
                                    <p:cond delay="0"/>
                                  </p:stCondLst>
                                  <p:childTnLst>
                                    <p:animEffect transition="out" filter="fade">
                                      <p:cBhvr>
                                        <p:cTn id="26" dur="2000"/>
                                        <p:tgtEl>
                                          <p:spTgt spid="7197"/>
                                        </p:tgtEl>
                                      </p:cBhvr>
                                    </p:animEffect>
                                    <p:anim calcmode="lin" valueType="num">
                                      <p:cBhvr>
                                        <p:cTn id="27" dur="2000"/>
                                        <p:tgtEl>
                                          <p:spTgt spid="719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8" dur="2000"/>
                                        <p:tgtEl>
                                          <p:spTgt spid="7197"/>
                                        </p:tgtEl>
                                        <p:attrNameLst>
                                          <p:attrName>ppt_h</p:attrName>
                                        </p:attrNameLst>
                                      </p:cBhvr>
                                      <p:tavLst>
                                        <p:tav tm="0">
                                          <p:val>
                                            <p:strVal val="ppt_h"/>
                                          </p:val>
                                        </p:tav>
                                        <p:tav tm="100000">
                                          <p:val>
                                            <p:strVal val="ppt_h"/>
                                          </p:val>
                                        </p:tav>
                                      </p:tavLst>
                                    </p:anim>
                                    <p:set>
                                      <p:cBhvr>
                                        <p:cTn id="29" dur="1" fill="hold">
                                          <p:stCondLst>
                                            <p:cond delay="1999"/>
                                          </p:stCondLst>
                                        </p:cTn>
                                        <p:tgtEl>
                                          <p:spTgt spid="7197"/>
                                        </p:tgtEl>
                                        <p:attrNameLst>
                                          <p:attrName>style.visibility</p:attrName>
                                        </p:attrNameLst>
                                      </p:cBhvr>
                                      <p:to>
                                        <p:strVal val="hidden"/>
                                      </p:to>
                                    </p:set>
                                  </p:childTnLst>
                                </p:cTn>
                              </p:par>
                              <p:par>
                                <p:cTn id="30" presetID="45" presetClass="exit" presetSubtype="0" fill="hold" nodeType="withEffect">
                                  <p:stCondLst>
                                    <p:cond delay="0"/>
                                  </p:stCondLst>
                                  <p:childTnLst>
                                    <p:animEffect transition="out" filter="fade">
                                      <p:cBhvr>
                                        <p:cTn id="31" dur="2000"/>
                                        <p:tgtEl>
                                          <p:spTgt spid="7196"/>
                                        </p:tgtEl>
                                      </p:cBhvr>
                                    </p:animEffect>
                                    <p:anim calcmode="lin" valueType="num">
                                      <p:cBhvr>
                                        <p:cTn id="32" dur="2000"/>
                                        <p:tgtEl>
                                          <p:spTgt spid="719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3" dur="2000"/>
                                        <p:tgtEl>
                                          <p:spTgt spid="7196"/>
                                        </p:tgtEl>
                                        <p:attrNameLst>
                                          <p:attrName>ppt_h</p:attrName>
                                        </p:attrNameLst>
                                      </p:cBhvr>
                                      <p:tavLst>
                                        <p:tav tm="0">
                                          <p:val>
                                            <p:strVal val="ppt_h"/>
                                          </p:val>
                                        </p:tav>
                                        <p:tav tm="100000">
                                          <p:val>
                                            <p:strVal val="ppt_h"/>
                                          </p:val>
                                        </p:tav>
                                      </p:tavLst>
                                    </p:anim>
                                    <p:set>
                                      <p:cBhvr>
                                        <p:cTn id="34" dur="1" fill="hold">
                                          <p:stCondLst>
                                            <p:cond delay="1999"/>
                                          </p:stCondLst>
                                        </p:cTn>
                                        <p:tgtEl>
                                          <p:spTgt spid="7196"/>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45" presetClass="exit" presetSubtype="0" fill="hold" nodeType="clickEffect">
                                  <p:stCondLst>
                                    <p:cond delay="0"/>
                                  </p:stCondLst>
                                  <p:childTnLst>
                                    <p:animEffect transition="out" filter="fade">
                                      <p:cBhvr>
                                        <p:cTn id="38" dur="2000"/>
                                        <p:tgtEl>
                                          <p:spTgt spid="7189"/>
                                        </p:tgtEl>
                                      </p:cBhvr>
                                    </p:animEffect>
                                    <p:anim calcmode="lin" valueType="num">
                                      <p:cBhvr>
                                        <p:cTn id="39" dur="2000"/>
                                        <p:tgtEl>
                                          <p:spTgt spid="718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0" dur="2000"/>
                                        <p:tgtEl>
                                          <p:spTgt spid="7189"/>
                                        </p:tgtEl>
                                        <p:attrNameLst>
                                          <p:attrName>ppt_h</p:attrName>
                                        </p:attrNameLst>
                                      </p:cBhvr>
                                      <p:tavLst>
                                        <p:tav tm="0">
                                          <p:val>
                                            <p:strVal val="ppt_h"/>
                                          </p:val>
                                        </p:tav>
                                        <p:tav tm="100000">
                                          <p:val>
                                            <p:strVal val="ppt_h"/>
                                          </p:val>
                                        </p:tav>
                                      </p:tavLst>
                                    </p:anim>
                                    <p:set>
                                      <p:cBhvr>
                                        <p:cTn id="41" dur="1" fill="hold">
                                          <p:stCondLst>
                                            <p:cond delay="1999"/>
                                          </p:stCondLst>
                                        </p:cTn>
                                        <p:tgtEl>
                                          <p:spTgt spid="7189"/>
                                        </p:tgtEl>
                                        <p:attrNameLst>
                                          <p:attrName>style.visibility</p:attrName>
                                        </p:attrNameLst>
                                      </p:cBhvr>
                                      <p:to>
                                        <p:strVal val="hidden"/>
                                      </p:to>
                                    </p:set>
                                  </p:childTnLst>
                                </p:cTn>
                              </p:par>
                              <p:par>
                                <p:cTn id="42" presetID="45" presetClass="exit" presetSubtype="0" fill="hold" nodeType="withEffect">
                                  <p:stCondLst>
                                    <p:cond delay="0"/>
                                  </p:stCondLst>
                                  <p:childTnLst>
                                    <p:animEffect transition="out" filter="fade">
                                      <p:cBhvr>
                                        <p:cTn id="43" dur="2000"/>
                                        <p:tgtEl>
                                          <p:spTgt spid="7190"/>
                                        </p:tgtEl>
                                      </p:cBhvr>
                                    </p:animEffect>
                                    <p:anim calcmode="lin" valueType="num">
                                      <p:cBhvr>
                                        <p:cTn id="44" dur="2000"/>
                                        <p:tgtEl>
                                          <p:spTgt spid="719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5" dur="2000"/>
                                        <p:tgtEl>
                                          <p:spTgt spid="7190"/>
                                        </p:tgtEl>
                                        <p:attrNameLst>
                                          <p:attrName>ppt_h</p:attrName>
                                        </p:attrNameLst>
                                      </p:cBhvr>
                                      <p:tavLst>
                                        <p:tav tm="0">
                                          <p:val>
                                            <p:strVal val="ppt_h"/>
                                          </p:val>
                                        </p:tav>
                                        <p:tav tm="100000">
                                          <p:val>
                                            <p:strVal val="ppt_h"/>
                                          </p:val>
                                        </p:tav>
                                      </p:tavLst>
                                    </p:anim>
                                    <p:set>
                                      <p:cBhvr>
                                        <p:cTn id="46" dur="1" fill="hold">
                                          <p:stCondLst>
                                            <p:cond delay="1999"/>
                                          </p:stCondLst>
                                        </p:cTn>
                                        <p:tgtEl>
                                          <p:spTgt spid="7190"/>
                                        </p:tgtEl>
                                        <p:attrNameLst>
                                          <p:attrName>style.visibility</p:attrName>
                                        </p:attrNameLst>
                                      </p:cBhvr>
                                      <p:to>
                                        <p:strVal val="hidden"/>
                                      </p:to>
                                    </p:set>
                                  </p:childTnLst>
                                </p:cTn>
                              </p:par>
                              <p:par>
                                <p:cTn id="47" presetID="45" presetClass="exit" presetSubtype="0" fill="hold" nodeType="withEffect">
                                  <p:stCondLst>
                                    <p:cond delay="0"/>
                                  </p:stCondLst>
                                  <p:childTnLst>
                                    <p:animEffect transition="out" filter="fade">
                                      <p:cBhvr>
                                        <p:cTn id="48" dur="2000"/>
                                        <p:tgtEl>
                                          <p:spTgt spid="7187"/>
                                        </p:tgtEl>
                                      </p:cBhvr>
                                    </p:animEffect>
                                    <p:anim calcmode="lin" valueType="num">
                                      <p:cBhvr>
                                        <p:cTn id="49" dur="2000"/>
                                        <p:tgtEl>
                                          <p:spTgt spid="718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0" dur="2000"/>
                                        <p:tgtEl>
                                          <p:spTgt spid="7187"/>
                                        </p:tgtEl>
                                        <p:attrNameLst>
                                          <p:attrName>ppt_h</p:attrName>
                                        </p:attrNameLst>
                                      </p:cBhvr>
                                      <p:tavLst>
                                        <p:tav tm="0">
                                          <p:val>
                                            <p:strVal val="ppt_h"/>
                                          </p:val>
                                        </p:tav>
                                        <p:tav tm="100000">
                                          <p:val>
                                            <p:strVal val="ppt_h"/>
                                          </p:val>
                                        </p:tav>
                                      </p:tavLst>
                                    </p:anim>
                                    <p:set>
                                      <p:cBhvr>
                                        <p:cTn id="51" dur="1" fill="hold">
                                          <p:stCondLst>
                                            <p:cond delay="1999"/>
                                          </p:stCondLst>
                                        </p:cTn>
                                        <p:tgtEl>
                                          <p:spTgt spid="7187"/>
                                        </p:tgtEl>
                                        <p:attrNameLst>
                                          <p:attrName>style.visibility</p:attrName>
                                        </p:attrNameLst>
                                      </p:cBhvr>
                                      <p:to>
                                        <p:strVal val="hidden"/>
                                      </p:to>
                                    </p:set>
                                  </p:childTnLst>
                                </p:cTn>
                              </p:par>
                              <p:par>
                                <p:cTn id="52" presetID="45" presetClass="exit" presetSubtype="0" fill="hold" nodeType="withEffect">
                                  <p:stCondLst>
                                    <p:cond delay="0"/>
                                  </p:stCondLst>
                                  <p:childTnLst>
                                    <p:animEffect transition="out" filter="fade">
                                      <p:cBhvr>
                                        <p:cTn id="53" dur="2000"/>
                                        <p:tgtEl>
                                          <p:spTgt spid="7184"/>
                                        </p:tgtEl>
                                      </p:cBhvr>
                                    </p:animEffect>
                                    <p:anim calcmode="lin" valueType="num">
                                      <p:cBhvr>
                                        <p:cTn id="54" dur="2000"/>
                                        <p:tgtEl>
                                          <p:spTgt spid="718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5" dur="2000"/>
                                        <p:tgtEl>
                                          <p:spTgt spid="7184"/>
                                        </p:tgtEl>
                                        <p:attrNameLst>
                                          <p:attrName>ppt_h</p:attrName>
                                        </p:attrNameLst>
                                      </p:cBhvr>
                                      <p:tavLst>
                                        <p:tav tm="0">
                                          <p:val>
                                            <p:strVal val="ppt_h"/>
                                          </p:val>
                                        </p:tav>
                                        <p:tav tm="100000">
                                          <p:val>
                                            <p:strVal val="ppt_h"/>
                                          </p:val>
                                        </p:tav>
                                      </p:tavLst>
                                    </p:anim>
                                    <p:set>
                                      <p:cBhvr>
                                        <p:cTn id="56" dur="1" fill="hold">
                                          <p:stCondLst>
                                            <p:cond delay="1999"/>
                                          </p:stCondLst>
                                        </p:cTn>
                                        <p:tgtEl>
                                          <p:spTgt spid="7184"/>
                                        </p:tgtEl>
                                        <p:attrNameLst>
                                          <p:attrName>style.visibility</p:attrName>
                                        </p:attrNameLst>
                                      </p:cBhvr>
                                      <p:to>
                                        <p:strVal val="hidden"/>
                                      </p:to>
                                    </p:set>
                                  </p:childTnLst>
                                </p:cTn>
                              </p:par>
                              <p:par>
                                <p:cTn id="57" presetID="45" presetClass="exit" presetSubtype="0" fill="hold" nodeType="withEffect">
                                  <p:stCondLst>
                                    <p:cond delay="0"/>
                                  </p:stCondLst>
                                  <p:childTnLst>
                                    <p:animEffect transition="out" filter="fade">
                                      <p:cBhvr>
                                        <p:cTn id="58" dur="2000"/>
                                        <p:tgtEl>
                                          <p:spTgt spid="7185"/>
                                        </p:tgtEl>
                                      </p:cBhvr>
                                    </p:animEffect>
                                    <p:anim calcmode="lin" valueType="num">
                                      <p:cBhvr>
                                        <p:cTn id="59" dur="2000"/>
                                        <p:tgtEl>
                                          <p:spTgt spid="718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0" dur="2000"/>
                                        <p:tgtEl>
                                          <p:spTgt spid="7185"/>
                                        </p:tgtEl>
                                        <p:attrNameLst>
                                          <p:attrName>ppt_h</p:attrName>
                                        </p:attrNameLst>
                                      </p:cBhvr>
                                      <p:tavLst>
                                        <p:tav tm="0">
                                          <p:val>
                                            <p:strVal val="ppt_h"/>
                                          </p:val>
                                        </p:tav>
                                        <p:tav tm="100000">
                                          <p:val>
                                            <p:strVal val="ppt_h"/>
                                          </p:val>
                                        </p:tav>
                                      </p:tavLst>
                                    </p:anim>
                                    <p:set>
                                      <p:cBhvr>
                                        <p:cTn id="61" dur="1" fill="hold">
                                          <p:stCondLst>
                                            <p:cond delay="1999"/>
                                          </p:stCondLst>
                                        </p:cTn>
                                        <p:tgtEl>
                                          <p:spTgt spid="7185"/>
                                        </p:tgtEl>
                                        <p:attrNameLst>
                                          <p:attrName>style.visibility</p:attrName>
                                        </p:attrNameLst>
                                      </p:cBhvr>
                                      <p:to>
                                        <p:strVal val="hidden"/>
                                      </p:to>
                                    </p:set>
                                  </p:childTnLst>
                                </p:cTn>
                              </p:par>
                              <p:par>
                                <p:cTn id="62" presetID="45" presetClass="exit" presetSubtype="0" fill="hold" nodeType="withEffect">
                                  <p:stCondLst>
                                    <p:cond delay="0"/>
                                  </p:stCondLst>
                                  <p:childTnLst>
                                    <p:animEffect transition="out" filter="fade">
                                      <p:cBhvr>
                                        <p:cTn id="63" dur="2000"/>
                                        <p:tgtEl>
                                          <p:spTgt spid="7188"/>
                                        </p:tgtEl>
                                      </p:cBhvr>
                                    </p:animEffect>
                                    <p:anim calcmode="lin" valueType="num">
                                      <p:cBhvr>
                                        <p:cTn id="64" dur="2000"/>
                                        <p:tgtEl>
                                          <p:spTgt spid="718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5" dur="2000"/>
                                        <p:tgtEl>
                                          <p:spTgt spid="7188"/>
                                        </p:tgtEl>
                                        <p:attrNameLst>
                                          <p:attrName>ppt_h</p:attrName>
                                        </p:attrNameLst>
                                      </p:cBhvr>
                                      <p:tavLst>
                                        <p:tav tm="0">
                                          <p:val>
                                            <p:strVal val="ppt_h"/>
                                          </p:val>
                                        </p:tav>
                                        <p:tav tm="100000">
                                          <p:val>
                                            <p:strVal val="ppt_h"/>
                                          </p:val>
                                        </p:tav>
                                      </p:tavLst>
                                    </p:anim>
                                    <p:set>
                                      <p:cBhvr>
                                        <p:cTn id="66" dur="1" fill="hold">
                                          <p:stCondLst>
                                            <p:cond delay="1999"/>
                                          </p:stCondLst>
                                        </p:cTn>
                                        <p:tgtEl>
                                          <p:spTgt spid="7188"/>
                                        </p:tgtEl>
                                        <p:attrNameLst>
                                          <p:attrName>style.visibility</p:attrName>
                                        </p:attrNameLst>
                                      </p:cBhvr>
                                      <p:to>
                                        <p:strVal val="hidden"/>
                                      </p:to>
                                    </p:set>
                                  </p:childTnLst>
                                </p:cTn>
                              </p:par>
                              <p:par>
                                <p:cTn id="67" presetID="45" presetClass="exit" presetSubtype="0" fill="hold" nodeType="withEffect">
                                  <p:stCondLst>
                                    <p:cond delay="0"/>
                                  </p:stCondLst>
                                  <p:childTnLst>
                                    <p:animEffect transition="out" filter="fade">
                                      <p:cBhvr>
                                        <p:cTn id="68" dur="2000"/>
                                        <p:tgtEl>
                                          <p:spTgt spid="7186"/>
                                        </p:tgtEl>
                                      </p:cBhvr>
                                    </p:animEffect>
                                    <p:anim calcmode="lin" valueType="num">
                                      <p:cBhvr>
                                        <p:cTn id="69" dur="2000"/>
                                        <p:tgtEl>
                                          <p:spTgt spid="718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0" dur="2000"/>
                                        <p:tgtEl>
                                          <p:spTgt spid="7186"/>
                                        </p:tgtEl>
                                        <p:attrNameLst>
                                          <p:attrName>ppt_h</p:attrName>
                                        </p:attrNameLst>
                                      </p:cBhvr>
                                      <p:tavLst>
                                        <p:tav tm="0">
                                          <p:val>
                                            <p:strVal val="ppt_h"/>
                                          </p:val>
                                        </p:tav>
                                        <p:tav tm="100000">
                                          <p:val>
                                            <p:strVal val="ppt_h"/>
                                          </p:val>
                                        </p:tav>
                                      </p:tavLst>
                                    </p:anim>
                                    <p:set>
                                      <p:cBhvr>
                                        <p:cTn id="71" dur="1" fill="hold">
                                          <p:stCondLst>
                                            <p:cond delay="1999"/>
                                          </p:stCondLst>
                                        </p:cTn>
                                        <p:tgtEl>
                                          <p:spTgt spid="7186"/>
                                        </p:tgtEl>
                                        <p:attrNameLst>
                                          <p:attrName>style.visibility</p:attrName>
                                        </p:attrNameLst>
                                      </p:cBhvr>
                                      <p:to>
                                        <p:strVal val="hidden"/>
                                      </p:to>
                                    </p:set>
                                  </p:childTnLst>
                                </p:cTn>
                              </p:par>
                              <p:par>
                                <p:cTn id="72" presetID="45" presetClass="exit" presetSubtype="0" fill="hold" nodeType="withEffect">
                                  <p:stCondLst>
                                    <p:cond delay="0"/>
                                  </p:stCondLst>
                                  <p:childTnLst>
                                    <p:animEffect transition="out" filter="fade">
                                      <p:cBhvr>
                                        <p:cTn id="73" dur="2000"/>
                                        <p:tgtEl>
                                          <p:spTgt spid="7181"/>
                                        </p:tgtEl>
                                      </p:cBhvr>
                                    </p:animEffect>
                                    <p:anim calcmode="lin" valueType="num">
                                      <p:cBhvr>
                                        <p:cTn id="74" dur="2000"/>
                                        <p:tgtEl>
                                          <p:spTgt spid="718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5" dur="2000"/>
                                        <p:tgtEl>
                                          <p:spTgt spid="7181"/>
                                        </p:tgtEl>
                                        <p:attrNameLst>
                                          <p:attrName>ppt_h</p:attrName>
                                        </p:attrNameLst>
                                      </p:cBhvr>
                                      <p:tavLst>
                                        <p:tav tm="0">
                                          <p:val>
                                            <p:strVal val="ppt_h"/>
                                          </p:val>
                                        </p:tav>
                                        <p:tav tm="100000">
                                          <p:val>
                                            <p:strVal val="ppt_h"/>
                                          </p:val>
                                        </p:tav>
                                      </p:tavLst>
                                    </p:anim>
                                    <p:set>
                                      <p:cBhvr>
                                        <p:cTn id="76" dur="1" fill="hold">
                                          <p:stCondLst>
                                            <p:cond delay="1999"/>
                                          </p:stCondLst>
                                        </p:cTn>
                                        <p:tgtEl>
                                          <p:spTgt spid="7181"/>
                                        </p:tgtEl>
                                        <p:attrNameLst>
                                          <p:attrName>style.visibility</p:attrName>
                                        </p:attrNameLst>
                                      </p:cBhvr>
                                      <p:to>
                                        <p:strVal val="hidden"/>
                                      </p:to>
                                    </p:set>
                                  </p:childTnLst>
                                </p:cTn>
                              </p:par>
                              <p:par>
                                <p:cTn id="77" presetID="45" presetClass="exit" presetSubtype="0" fill="hold" nodeType="withEffect">
                                  <p:stCondLst>
                                    <p:cond delay="0"/>
                                  </p:stCondLst>
                                  <p:childTnLst>
                                    <p:animEffect transition="out" filter="fade">
                                      <p:cBhvr>
                                        <p:cTn id="78" dur="2000"/>
                                        <p:tgtEl>
                                          <p:spTgt spid="7182"/>
                                        </p:tgtEl>
                                      </p:cBhvr>
                                    </p:animEffect>
                                    <p:anim calcmode="lin" valueType="num">
                                      <p:cBhvr>
                                        <p:cTn id="79" dur="2000"/>
                                        <p:tgtEl>
                                          <p:spTgt spid="718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0" dur="2000"/>
                                        <p:tgtEl>
                                          <p:spTgt spid="7182"/>
                                        </p:tgtEl>
                                        <p:attrNameLst>
                                          <p:attrName>ppt_h</p:attrName>
                                        </p:attrNameLst>
                                      </p:cBhvr>
                                      <p:tavLst>
                                        <p:tav tm="0">
                                          <p:val>
                                            <p:strVal val="ppt_h"/>
                                          </p:val>
                                        </p:tav>
                                        <p:tav tm="100000">
                                          <p:val>
                                            <p:strVal val="ppt_h"/>
                                          </p:val>
                                        </p:tav>
                                      </p:tavLst>
                                    </p:anim>
                                    <p:set>
                                      <p:cBhvr>
                                        <p:cTn id="81" dur="1" fill="hold">
                                          <p:stCondLst>
                                            <p:cond delay="1999"/>
                                          </p:stCondLst>
                                        </p:cTn>
                                        <p:tgtEl>
                                          <p:spTgt spid="7182"/>
                                        </p:tgtEl>
                                        <p:attrNameLst>
                                          <p:attrName>style.visibility</p:attrName>
                                        </p:attrNameLst>
                                      </p:cBhvr>
                                      <p:to>
                                        <p:strVal val="hidden"/>
                                      </p:to>
                                    </p:set>
                                  </p:childTnLst>
                                </p:cTn>
                              </p:par>
                              <p:par>
                                <p:cTn id="82" presetID="45" presetClass="exit" presetSubtype="0" fill="hold" nodeType="withEffect">
                                  <p:stCondLst>
                                    <p:cond delay="0"/>
                                  </p:stCondLst>
                                  <p:childTnLst>
                                    <p:animEffect transition="out" filter="fade">
                                      <p:cBhvr>
                                        <p:cTn id="83" dur="2000"/>
                                        <p:tgtEl>
                                          <p:spTgt spid="7180"/>
                                        </p:tgtEl>
                                      </p:cBhvr>
                                    </p:animEffect>
                                    <p:anim calcmode="lin" valueType="num">
                                      <p:cBhvr>
                                        <p:cTn id="84" dur="2000"/>
                                        <p:tgtEl>
                                          <p:spTgt spid="718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5" dur="2000"/>
                                        <p:tgtEl>
                                          <p:spTgt spid="7180"/>
                                        </p:tgtEl>
                                        <p:attrNameLst>
                                          <p:attrName>ppt_h</p:attrName>
                                        </p:attrNameLst>
                                      </p:cBhvr>
                                      <p:tavLst>
                                        <p:tav tm="0">
                                          <p:val>
                                            <p:strVal val="ppt_h"/>
                                          </p:val>
                                        </p:tav>
                                        <p:tav tm="100000">
                                          <p:val>
                                            <p:strVal val="ppt_h"/>
                                          </p:val>
                                        </p:tav>
                                      </p:tavLst>
                                    </p:anim>
                                    <p:set>
                                      <p:cBhvr>
                                        <p:cTn id="86" dur="1" fill="hold">
                                          <p:stCondLst>
                                            <p:cond delay="1999"/>
                                          </p:stCondLst>
                                        </p:cTn>
                                        <p:tgtEl>
                                          <p:spTgt spid="7180"/>
                                        </p:tgtEl>
                                        <p:attrNameLst>
                                          <p:attrName>style.visibility</p:attrName>
                                        </p:attrNameLst>
                                      </p:cBhvr>
                                      <p:to>
                                        <p:strVal val="hidden"/>
                                      </p:to>
                                    </p:set>
                                  </p:childTnLst>
                                </p:cTn>
                              </p:par>
                              <p:par>
                                <p:cTn id="87" presetID="45" presetClass="exit" presetSubtype="0" fill="hold" nodeType="withEffect">
                                  <p:stCondLst>
                                    <p:cond delay="0"/>
                                  </p:stCondLst>
                                  <p:childTnLst>
                                    <p:animEffect transition="out" filter="fade">
                                      <p:cBhvr>
                                        <p:cTn id="88" dur="2000"/>
                                        <p:tgtEl>
                                          <p:spTgt spid="7179"/>
                                        </p:tgtEl>
                                      </p:cBhvr>
                                    </p:animEffect>
                                    <p:anim calcmode="lin" valueType="num">
                                      <p:cBhvr>
                                        <p:cTn id="89" dur="2000"/>
                                        <p:tgtEl>
                                          <p:spTgt spid="717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0" dur="2000"/>
                                        <p:tgtEl>
                                          <p:spTgt spid="7179"/>
                                        </p:tgtEl>
                                        <p:attrNameLst>
                                          <p:attrName>ppt_h</p:attrName>
                                        </p:attrNameLst>
                                      </p:cBhvr>
                                      <p:tavLst>
                                        <p:tav tm="0">
                                          <p:val>
                                            <p:strVal val="ppt_h"/>
                                          </p:val>
                                        </p:tav>
                                        <p:tav tm="100000">
                                          <p:val>
                                            <p:strVal val="ppt_h"/>
                                          </p:val>
                                        </p:tav>
                                      </p:tavLst>
                                    </p:anim>
                                    <p:set>
                                      <p:cBhvr>
                                        <p:cTn id="91" dur="1" fill="hold">
                                          <p:stCondLst>
                                            <p:cond delay="1999"/>
                                          </p:stCondLst>
                                        </p:cTn>
                                        <p:tgtEl>
                                          <p:spTgt spid="7179"/>
                                        </p:tgtEl>
                                        <p:attrNameLst>
                                          <p:attrName>style.visibility</p:attrName>
                                        </p:attrNameLst>
                                      </p:cBhvr>
                                      <p:to>
                                        <p:strVal val="hidden"/>
                                      </p:to>
                                    </p:set>
                                  </p:childTnLst>
                                </p:cTn>
                              </p:par>
                              <p:par>
                                <p:cTn id="92" presetID="45" presetClass="exit" presetSubtype="0" fill="hold" nodeType="withEffect">
                                  <p:stCondLst>
                                    <p:cond delay="0"/>
                                  </p:stCondLst>
                                  <p:childTnLst>
                                    <p:animEffect transition="out" filter="fade">
                                      <p:cBhvr>
                                        <p:cTn id="93" dur="2000"/>
                                        <p:tgtEl>
                                          <p:spTgt spid="7183"/>
                                        </p:tgtEl>
                                      </p:cBhvr>
                                    </p:animEffect>
                                    <p:anim calcmode="lin" valueType="num">
                                      <p:cBhvr>
                                        <p:cTn id="94" dur="2000"/>
                                        <p:tgtEl>
                                          <p:spTgt spid="71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5" dur="2000"/>
                                        <p:tgtEl>
                                          <p:spTgt spid="7183"/>
                                        </p:tgtEl>
                                        <p:attrNameLst>
                                          <p:attrName>ppt_h</p:attrName>
                                        </p:attrNameLst>
                                      </p:cBhvr>
                                      <p:tavLst>
                                        <p:tav tm="0">
                                          <p:val>
                                            <p:strVal val="ppt_h"/>
                                          </p:val>
                                        </p:tav>
                                        <p:tav tm="100000">
                                          <p:val>
                                            <p:strVal val="ppt_h"/>
                                          </p:val>
                                        </p:tav>
                                      </p:tavLst>
                                    </p:anim>
                                    <p:set>
                                      <p:cBhvr>
                                        <p:cTn id="96" dur="1" fill="hold">
                                          <p:stCondLst>
                                            <p:cond delay="1999"/>
                                          </p:stCondLst>
                                        </p:cTn>
                                        <p:tgtEl>
                                          <p:spTgt spid="7183"/>
                                        </p:tgtEl>
                                        <p:attrNameLst>
                                          <p:attrName>style.visibility</p:attrName>
                                        </p:attrNameLst>
                                      </p:cBhvr>
                                      <p:to>
                                        <p:strVal val="hidden"/>
                                      </p:to>
                                    </p:set>
                                  </p:childTnLst>
                                </p:cTn>
                              </p:par>
                              <p:par>
                                <p:cTn id="97" presetID="45" presetClass="exit" presetSubtype="0" fill="hold" nodeType="withEffect">
                                  <p:stCondLst>
                                    <p:cond delay="0"/>
                                  </p:stCondLst>
                                  <p:childTnLst>
                                    <p:animEffect transition="out" filter="fade">
                                      <p:cBhvr>
                                        <p:cTn id="98" dur="2000"/>
                                        <p:tgtEl>
                                          <p:spTgt spid="7177"/>
                                        </p:tgtEl>
                                      </p:cBhvr>
                                    </p:animEffect>
                                    <p:anim calcmode="lin" valueType="num">
                                      <p:cBhvr>
                                        <p:cTn id="99" dur="2000"/>
                                        <p:tgtEl>
                                          <p:spTgt spid="717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0" dur="2000"/>
                                        <p:tgtEl>
                                          <p:spTgt spid="7177"/>
                                        </p:tgtEl>
                                        <p:attrNameLst>
                                          <p:attrName>ppt_h</p:attrName>
                                        </p:attrNameLst>
                                      </p:cBhvr>
                                      <p:tavLst>
                                        <p:tav tm="0">
                                          <p:val>
                                            <p:strVal val="ppt_h"/>
                                          </p:val>
                                        </p:tav>
                                        <p:tav tm="100000">
                                          <p:val>
                                            <p:strVal val="ppt_h"/>
                                          </p:val>
                                        </p:tav>
                                      </p:tavLst>
                                    </p:anim>
                                    <p:set>
                                      <p:cBhvr>
                                        <p:cTn id="101" dur="1" fill="hold">
                                          <p:stCondLst>
                                            <p:cond delay="1999"/>
                                          </p:stCondLst>
                                        </p:cTn>
                                        <p:tgtEl>
                                          <p:spTgt spid="7177"/>
                                        </p:tgtEl>
                                        <p:attrNameLst>
                                          <p:attrName>style.visibility</p:attrName>
                                        </p:attrNameLst>
                                      </p:cBhvr>
                                      <p:to>
                                        <p:strVal val="hidden"/>
                                      </p:to>
                                    </p:set>
                                  </p:childTnLst>
                                </p:cTn>
                              </p:par>
                              <p:par>
                                <p:cTn id="102" presetID="45" presetClass="exit" presetSubtype="0" fill="hold" nodeType="withEffect">
                                  <p:stCondLst>
                                    <p:cond delay="0"/>
                                  </p:stCondLst>
                                  <p:childTnLst>
                                    <p:animEffect transition="out" filter="fade">
                                      <p:cBhvr>
                                        <p:cTn id="103" dur="2000"/>
                                        <p:tgtEl>
                                          <p:spTgt spid="7176"/>
                                        </p:tgtEl>
                                      </p:cBhvr>
                                    </p:animEffect>
                                    <p:anim calcmode="lin" valueType="num">
                                      <p:cBhvr>
                                        <p:cTn id="104" dur="2000"/>
                                        <p:tgtEl>
                                          <p:spTgt spid="717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5" dur="2000"/>
                                        <p:tgtEl>
                                          <p:spTgt spid="7176"/>
                                        </p:tgtEl>
                                        <p:attrNameLst>
                                          <p:attrName>ppt_h</p:attrName>
                                        </p:attrNameLst>
                                      </p:cBhvr>
                                      <p:tavLst>
                                        <p:tav tm="0">
                                          <p:val>
                                            <p:strVal val="ppt_h"/>
                                          </p:val>
                                        </p:tav>
                                        <p:tav tm="100000">
                                          <p:val>
                                            <p:strVal val="ppt_h"/>
                                          </p:val>
                                        </p:tav>
                                      </p:tavLst>
                                    </p:anim>
                                    <p:set>
                                      <p:cBhvr>
                                        <p:cTn id="106" dur="1" fill="hold">
                                          <p:stCondLst>
                                            <p:cond delay="1999"/>
                                          </p:stCondLst>
                                        </p:cTn>
                                        <p:tgtEl>
                                          <p:spTgt spid="717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Bar modelling for scaling</a:t>
            </a:r>
          </a:p>
        </p:txBody>
      </p:sp>
      <p:sp>
        <p:nvSpPr>
          <p:cNvPr id="7" name="Rectangle 3"/>
          <p:cNvSpPr>
            <a:spLocks noChangeArrowheads="1"/>
          </p:cNvSpPr>
          <p:nvPr/>
        </p:nvSpPr>
        <p:spPr bwMode="auto">
          <a:xfrm>
            <a:off x="803189" y="1637937"/>
            <a:ext cx="8334774" cy="44627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0" tIns="0" rIns="25392"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i="0" u="none" strike="noStrike" cap="none" normalizeH="0" baseline="0" dirty="0">
                <a:ln>
                  <a:noFill/>
                </a:ln>
                <a:solidFill>
                  <a:schemeClr val="tx1"/>
                </a:solidFill>
                <a:effectLst/>
                <a:latin typeface="HfW cursive" pitchFamily="2" charset="0"/>
              </a:rPr>
              <a:t>Peter has 4 books</a:t>
            </a:r>
            <a:br>
              <a:rPr kumimoji="0" lang="en-US" altLang="en-US" sz="2800" i="0" u="none" strike="noStrike" cap="none" normalizeH="0" baseline="0" dirty="0">
                <a:ln>
                  <a:noFill/>
                </a:ln>
                <a:solidFill>
                  <a:schemeClr val="tx1"/>
                </a:solidFill>
                <a:effectLst/>
                <a:latin typeface="HfW cursive" pitchFamily="2" charset="0"/>
              </a:rPr>
            </a:br>
            <a:r>
              <a:rPr kumimoji="0" lang="en-US" altLang="en-US" sz="2800" i="0" u="none" strike="noStrike" cap="none" normalizeH="0" baseline="0" dirty="0">
                <a:ln>
                  <a:noFill/>
                </a:ln>
                <a:solidFill>
                  <a:schemeClr val="tx1"/>
                </a:solidFill>
                <a:effectLst/>
                <a:latin typeface="HfW cursive" pitchFamily="2" charset="0"/>
              </a:rPr>
              <a:t>Harry has five times as many books as Peter.</a:t>
            </a:r>
            <a:br>
              <a:rPr kumimoji="0" lang="en-US" altLang="en-US" sz="2800" i="0" u="none" strike="noStrike" cap="none" normalizeH="0" baseline="0" dirty="0">
                <a:ln>
                  <a:noFill/>
                </a:ln>
                <a:solidFill>
                  <a:schemeClr val="tx1"/>
                </a:solidFill>
                <a:effectLst/>
                <a:latin typeface="HfW cursive" pitchFamily="2" charset="0"/>
              </a:rPr>
            </a:br>
            <a:r>
              <a:rPr kumimoji="0" lang="en-US" altLang="en-US" sz="2800" i="0" u="none" strike="noStrike" cap="none" normalizeH="0" baseline="0" dirty="0">
                <a:ln>
                  <a:noFill/>
                </a:ln>
                <a:solidFill>
                  <a:schemeClr val="tx1"/>
                </a:solidFill>
                <a:effectLst/>
                <a:latin typeface="HfW cursive" pitchFamily="2" charset="0"/>
              </a:rPr>
              <a:t>How many books has Harry?</a:t>
            </a:r>
          </a:p>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Arial" panose="020B0604020202020204" pitchFamily="34" charset="0"/>
              </a:rPr>
              <a:t>  </a:t>
            </a:r>
            <a:r>
              <a:rPr kumimoji="0" lang="en-US" altLang="en-US" sz="6600" b="0" i="0" u="none" strike="noStrike" cap="none" normalizeH="0" baseline="0" dirty="0">
                <a:ln>
                  <a:noFill/>
                </a:ln>
                <a:solidFill>
                  <a:schemeClr val="tx1"/>
                </a:solidFill>
                <a:effectLst/>
                <a:latin typeface="Arial" panose="020B0604020202020204" pitchFamily="34" charset="0"/>
              </a:rPr>
              <a:t> </a:t>
            </a:r>
            <a:r>
              <a:rPr kumimoji="0" lang="en-US" altLang="en-US" sz="28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sz="2800"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2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Arial" panose="020B0604020202020204" pitchFamily="34" charset="0"/>
              </a:rPr>
              <a:t>4 × 5 = 20</a:t>
            </a:r>
            <a:br>
              <a:rPr kumimoji="0" lang="en-US" altLang="en-US" sz="2800" b="0" i="0" u="none" strike="noStrike" cap="none" normalizeH="0" baseline="0" dirty="0">
                <a:ln>
                  <a:noFill/>
                </a:ln>
                <a:solidFill>
                  <a:schemeClr val="tx1"/>
                </a:solidFill>
                <a:effectLst/>
                <a:latin typeface="Arial" panose="020B0604020202020204" pitchFamily="34" charset="0"/>
              </a:rPr>
            </a:br>
            <a:r>
              <a:rPr kumimoji="0" lang="en-US" altLang="en-US" sz="2800" b="0" i="0" u="none" strike="noStrike" cap="none" normalizeH="0" baseline="0" dirty="0">
                <a:ln>
                  <a:noFill/>
                </a:ln>
                <a:solidFill>
                  <a:schemeClr val="tx1"/>
                </a:solidFill>
                <a:effectLst/>
                <a:latin typeface="Arial" panose="020B0604020202020204" pitchFamily="34" charset="0"/>
              </a:rPr>
              <a:t>Harry has 20 books</a:t>
            </a:r>
          </a:p>
        </p:txBody>
      </p:sp>
      <p:sp>
        <p:nvSpPr>
          <p:cNvPr id="3" name="Rectangle 2"/>
          <p:cNvSpPr/>
          <p:nvPr/>
        </p:nvSpPr>
        <p:spPr>
          <a:xfrm>
            <a:off x="803189" y="3249384"/>
            <a:ext cx="653652" cy="60443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4</a:t>
            </a:r>
            <a:endParaRPr lang="en-GB" dirty="0"/>
          </a:p>
        </p:txBody>
      </p:sp>
      <p:sp>
        <p:nvSpPr>
          <p:cNvPr id="5" name="Rectangle 4"/>
          <p:cNvSpPr/>
          <p:nvPr/>
        </p:nvSpPr>
        <p:spPr>
          <a:xfrm>
            <a:off x="803189" y="4070606"/>
            <a:ext cx="653652" cy="60443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4</a:t>
            </a:r>
            <a:endParaRPr lang="en-GB" dirty="0"/>
          </a:p>
        </p:txBody>
      </p:sp>
      <p:sp>
        <p:nvSpPr>
          <p:cNvPr id="6" name="Rectangle 5"/>
          <p:cNvSpPr/>
          <p:nvPr/>
        </p:nvSpPr>
        <p:spPr>
          <a:xfrm>
            <a:off x="1456841" y="4070606"/>
            <a:ext cx="653652" cy="60443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4</a:t>
            </a:r>
            <a:endParaRPr lang="en-GB" dirty="0"/>
          </a:p>
        </p:txBody>
      </p:sp>
      <p:sp>
        <p:nvSpPr>
          <p:cNvPr id="8" name="Rectangle 7"/>
          <p:cNvSpPr/>
          <p:nvPr/>
        </p:nvSpPr>
        <p:spPr>
          <a:xfrm>
            <a:off x="2110493" y="4070606"/>
            <a:ext cx="653652" cy="60443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4</a:t>
            </a:r>
            <a:endParaRPr lang="en-GB" dirty="0"/>
          </a:p>
        </p:txBody>
      </p:sp>
      <p:sp>
        <p:nvSpPr>
          <p:cNvPr id="9" name="Rectangle 8"/>
          <p:cNvSpPr/>
          <p:nvPr/>
        </p:nvSpPr>
        <p:spPr>
          <a:xfrm>
            <a:off x="2764145" y="4070606"/>
            <a:ext cx="653652" cy="60443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4</a:t>
            </a:r>
            <a:endParaRPr lang="en-GB" dirty="0"/>
          </a:p>
        </p:txBody>
      </p:sp>
      <p:sp>
        <p:nvSpPr>
          <p:cNvPr id="10" name="Rectangle 9"/>
          <p:cNvSpPr/>
          <p:nvPr/>
        </p:nvSpPr>
        <p:spPr>
          <a:xfrm>
            <a:off x="3417797" y="4070606"/>
            <a:ext cx="653652" cy="60443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4</a:t>
            </a:r>
            <a:endParaRPr lang="en-GB" dirty="0"/>
          </a:p>
        </p:txBody>
      </p:sp>
      <p:pic>
        <p:nvPicPr>
          <p:cNvPr id="11" name="Picture 9"/>
          <p:cNvPicPr>
            <a:picLocks noChangeAspect="1" noChangeArrowheads="1"/>
          </p:cNvPicPr>
          <p:nvPr/>
        </p:nvPicPr>
        <p:blipFill>
          <a:blip r:embed="rId3"/>
          <a:srcRect/>
          <a:stretch>
            <a:fillRect/>
          </a:stretch>
        </p:blipFill>
        <p:spPr bwMode="auto">
          <a:xfrm>
            <a:off x="7349864" y="4792775"/>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3159296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8" grpId="0" animBg="1"/>
      <p:bldP spid="9" grpId="0" animBg="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Bar modelling with division</a:t>
            </a:r>
          </a:p>
        </p:txBody>
      </p:sp>
      <p:sp>
        <p:nvSpPr>
          <p:cNvPr id="4" name="Rectangle 1"/>
          <p:cNvSpPr>
            <a:spLocks noChangeArrowheads="1"/>
          </p:cNvSpPr>
          <p:nvPr/>
        </p:nvSpPr>
        <p:spPr bwMode="auto">
          <a:xfrm>
            <a:off x="617838" y="1495386"/>
            <a:ext cx="8068962" cy="461664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25392"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i="0" u="none" strike="noStrike" cap="none" normalizeH="0" baseline="0" dirty="0" err="1">
                <a:ln>
                  <a:noFill/>
                </a:ln>
                <a:solidFill>
                  <a:schemeClr val="tx1"/>
                </a:solidFill>
                <a:effectLst/>
                <a:latin typeface="HfW cursive" pitchFamily="2" charset="0"/>
              </a:rPr>
              <a:t>Mr</a:t>
            </a:r>
            <a:r>
              <a:rPr kumimoji="0" lang="en-US" altLang="en-US" sz="2800" i="0" u="none" strike="noStrike" cap="none" normalizeH="0" baseline="0" dirty="0">
                <a:ln>
                  <a:noFill/>
                </a:ln>
                <a:solidFill>
                  <a:schemeClr val="tx1"/>
                </a:solidFill>
                <a:effectLst/>
                <a:latin typeface="HfW cursive" pitchFamily="2" charset="0"/>
              </a:rPr>
              <a:t> Smith had a piece of wood that measured 36 cm.</a:t>
            </a:r>
            <a:br>
              <a:rPr kumimoji="0" lang="en-US" altLang="en-US" sz="2800" i="0" u="none" strike="noStrike" cap="none" normalizeH="0" baseline="0" dirty="0">
                <a:ln>
                  <a:noFill/>
                </a:ln>
                <a:solidFill>
                  <a:schemeClr val="tx1"/>
                </a:solidFill>
                <a:effectLst/>
                <a:latin typeface="HfW cursive" pitchFamily="2" charset="0"/>
              </a:rPr>
            </a:br>
            <a:r>
              <a:rPr kumimoji="0" lang="en-US" altLang="en-US" sz="2800" i="0" u="none" strike="noStrike" cap="none" normalizeH="0" baseline="0" dirty="0">
                <a:ln>
                  <a:noFill/>
                </a:ln>
                <a:solidFill>
                  <a:schemeClr val="tx1"/>
                </a:solidFill>
                <a:effectLst/>
                <a:latin typeface="HfW cursive" pitchFamily="2" charset="0"/>
              </a:rPr>
              <a:t>He cut it into 6 equal pieces.</a:t>
            </a:r>
            <a:br>
              <a:rPr kumimoji="0" lang="en-US" altLang="en-US" sz="2800" i="0" u="none" strike="noStrike" cap="none" normalizeH="0" baseline="0" dirty="0">
                <a:ln>
                  <a:noFill/>
                </a:ln>
                <a:solidFill>
                  <a:schemeClr val="tx1"/>
                </a:solidFill>
                <a:effectLst/>
                <a:latin typeface="HfW cursive" pitchFamily="2" charset="0"/>
              </a:rPr>
            </a:br>
            <a:r>
              <a:rPr kumimoji="0" lang="en-US" altLang="en-US" sz="2800" i="0" u="none" strike="noStrike" cap="none" normalizeH="0" baseline="0" dirty="0">
                <a:ln>
                  <a:noFill/>
                </a:ln>
                <a:solidFill>
                  <a:schemeClr val="tx1"/>
                </a:solidFill>
                <a:effectLst/>
                <a:latin typeface="HfW cursive" pitchFamily="2" charset="0"/>
              </a:rPr>
              <a:t>How long was each piece?</a:t>
            </a:r>
          </a:p>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chemeClr val="tx1"/>
                </a:solidFill>
                <a:effectLst/>
                <a:latin typeface="Arial" panose="020B0604020202020204" pitchFamily="34" charset="0"/>
              </a:rPr>
              <a:t>  </a:t>
            </a:r>
            <a:r>
              <a:rPr kumimoji="0" lang="en-US" altLang="en-US" sz="6000" b="0" i="0" u="none" strike="noStrike" cap="none" normalizeH="0" baseline="0" dirty="0">
                <a:ln>
                  <a:noFill/>
                </a:ln>
                <a:solidFill>
                  <a:schemeClr val="tx1"/>
                </a:solidFill>
                <a:effectLst/>
                <a:latin typeface="Arial" panose="020B0604020202020204" pitchFamily="34" charset="0"/>
              </a:rPr>
              <a:t> </a:t>
            </a:r>
            <a:r>
              <a:rPr kumimoji="0" lang="en-US" altLang="en-US" sz="32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32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chemeClr val="tx1"/>
                </a:solidFill>
                <a:effectLst/>
                <a:latin typeface="Arial" panose="020B0604020202020204" pitchFamily="34" charset="0"/>
              </a:rPr>
              <a:t>36 ÷ 6 = 6</a:t>
            </a:r>
            <a:br>
              <a:rPr kumimoji="0" lang="en-US" altLang="en-US" sz="3200" b="0" i="0" u="none" strike="noStrike" cap="none" normalizeH="0" baseline="0" dirty="0">
                <a:ln>
                  <a:noFill/>
                </a:ln>
                <a:solidFill>
                  <a:schemeClr val="tx1"/>
                </a:solidFill>
                <a:effectLst/>
                <a:latin typeface="Arial" panose="020B0604020202020204" pitchFamily="34" charset="0"/>
              </a:rPr>
            </a:br>
            <a:r>
              <a:rPr kumimoji="0" lang="en-US" altLang="en-US" sz="3200" b="0" i="0" u="none" strike="noStrike" cap="none" normalizeH="0" baseline="0" dirty="0">
                <a:ln>
                  <a:noFill/>
                </a:ln>
                <a:solidFill>
                  <a:schemeClr val="tx1"/>
                </a:solidFill>
                <a:effectLst/>
                <a:latin typeface="Arial" panose="020B0604020202020204" pitchFamily="34" charset="0"/>
              </a:rPr>
              <a:t>Each piece is 6 cm</a:t>
            </a:r>
          </a:p>
        </p:txBody>
      </p:sp>
      <p:pic>
        <p:nvPicPr>
          <p:cNvPr id="8194" name="Picture 2" descr="36 divided by 6"/>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81308" y="3293077"/>
            <a:ext cx="4990039" cy="1821364"/>
          </a:xfrm>
          <a:prstGeom prst="rect">
            <a:avLst/>
          </a:prstGeom>
          <a:noFill/>
          <a:extLst>
            <a:ext uri="{909E8E84-426E-40DD-AFC4-6F175D3DCCD1}">
              <a14:hiddenFill xmlns:a14="http://schemas.microsoft.com/office/drawing/2010/main" xmlns="">
                <a:solidFill>
                  <a:srgbClr val="FFFFFF"/>
                </a:solidFill>
              </a14:hiddenFill>
            </a:ext>
          </a:extLst>
        </p:spPr>
      </p:pic>
      <p:sp>
        <p:nvSpPr>
          <p:cNvPr id="3" name="Rectangle 2"/>
          <p:cNvSpPr/>
          <p:nvPr/>
        </p:nvSpPr>
        <p:spPr>
          <a:xfrm>
            <a:off x="1007390" y="4231037"/>
            <a:ext cx="681925" cy="697424"/>
          </a:xfrm>
          <a:prstGeom prst="rec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Rectangle 5"/>
          <p:cNvSpPr/>
          <p:nvPr/>
        </p:nvSpPr>
        <p:spPr>
          <a:xfrm>
            <a:off x="1815397" y="4231037"/>
            <a:ext cx="681925" cy="697424"/>
          </a:xfrm>
          <a:prstGeom prst="rec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p:cNvSpPr/>
          <p:nvPr/>
        </p:nvSpPr>
        <p:spPr>
          <a:xfrm>
            <a:off x="2623404" y="4231037"/>
            <a:ext cx="681925" cy="697424"/>
          </a:xfrm>
          <a:prstGeom prst="rec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p:cNvSpPr/>
          <p:nvPr/>
        </p:nvSpPr>
        <p:spPr>
          <a:xfrm>
            <a:off x="3376327" y="4231037"/>
            <a:ext cx="681925" cy="697424"/>
          </a:xfrm>
          <a:prstGeom prst="rec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Rectangle 8"/>
          <p:cNvSpPr/>
          <p:nvPr/>
        </p:nvSpPr>
        <p:spPr>
          <a:xfrm>
            <a:off x="4194598" y="4231037"/>
            <a:ext cx="681925" cy="697424"/>
          </a:xfrm>
          <a:prstGeom prst="rec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Rectangle 9"/>
          <p:cNvSpPr/>
          <p:nvPr/>
        </p:nvSpPr>
        <p:spPr>
          <a:xfrm>
            <a:off x="5012870" y="4231037"/>
            <a:ext cx="681925" cy="697424"/>
          </a:xfrm>
          <a:prstGeom prst="rec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1" name="Picture 9"/>
          <p:cNvPicPr>
            <a:picLocks noChangeAspect="1" noChangeArrowheads="1"/>
          </p:cNvPicPr>
          <p:nvPr/>
        </p:nvPicPr>
        <p:blipFill>
          <a:blip r:embed="rId4"/>
          <a:srcRect/>
          <a:stretch>
            <a:fillRect/>
          </a:stretch>
        </p:blipFill>
        <p:spPr bwMode="auto">
          <a:xfrm>
            <a:off x="7349864" y="4775522"/>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735793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P spid="9" grpId="0" animBg="1"/>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Bar modelling with division and  fractions</a:t>
            </a:r>
          </a:p>
        </p:txBody>
      </p:sp>
      <p:sp>
        <p:nvSpPr>
          <p:cNvPr id="4" name="Rectangle 1"/>
          <p:cNvSpPr>
            <a:spLocks noChangeArrowheads="1"/>
          </p:cNvSpPr>
          <p:nvPr/>
        </p:nvSpPr>
        <p:spPr bwMode="auto">
          <a:xfrm>
            <a:off x="803190" y="1668294"/>
            <a:ext cx="7290486" cy="429284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6348" tIns="-7935" rIns="-6348" bIns="-7935" numCol="1" anchor="ctr" anchorCtr="0" compatLnSpc="1">
            <a:prstTxWarp prst="textNoShape">
              <a:avLst/>
            </a:prstTxWarp>
            <a:spAutoFit/>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2800" b="1" i="0" u="none" strike="noStrike" cap="none" normalizeH="0" baseline="0" dirty="0">
                <a:ln>
                  <a:noFill/>
                </a:ln>
                <a:solidFill>
                  <a:schemeClr val="tx1"/>
                </a:solidFill>
                <a:effectLst/>
                <a:latin typeface="Arial" panose="020B0604020202020204" pitchFamily="34" charset="0"/>
              </a:rPr>
              <a:t>Find 1/5 of 30 </a:t>
            </a: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sz="2800" b="1"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2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2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lang="en-US" altLang="en-US" sz="2800" b="1" dirty="0">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2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Arial" panose="020B0604020202020204" pitchFamily="34" charset="0"/>
              </a:rPr>
              <a:t>                           </a:t>
            </a:r>
          </a:p>
          <a:p>
            <a:pPr marL="0" marR="0" lvl="0" indent="0" algn="l" defTabSz="914400" rtl="0" eaLnBrk="0" fontAlgn="ctr" latinLnBrk="0" hangingPunct="0">
              <a:lnSpc>
                <a:spcPct val="100000"/>
              </a:lnSpc>
              <a:spcBef>
                <a:spcPct val="0"/>
              </a:spcBef>
              <a:spcAft>
                <a:spcPct val="0"/>
              </a:spcAft>
              <a:buClrTx/>
              <a:buSzTx/>
              <a:buFontTx/>
              <a:buNone/>
              <a:tabLst/>
            </a:pPr>
            <a:endParaRPr kumimoji="0" lang="en-US" altLang="en-US" sz="2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tx1"/>
                </a:solidFill>
                <a:effectLst/>
                <a:latin typeface="Arial" panose="020B0604020202020204" pitchFamily="34" charset="0"/>
              </a:rPr>
              <a:t>The same image can be used to find 2/5 or 3/5 of 30 etc.</a:t>
            </a:r>
          </a:p>
        </p:txBody>
      </p:sp>
      <p:pic>
        <p:nvPicPr>
          <p:cNvPr id="9218" name="Picture 2" descr="bar model showing a fifth of 30"/>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52618" y="2680206"/>
            <a:ext cx="4587287" cy="1954347"/>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p:nvPr/>
        </p:nvSpPr>
        <p:spPr>
          <a:xfrm>
            <a:off x="945608" y="3657378"/>
            <a:ext cx="805912" cy="790636"/>
          </a:xfrm>
          <a:prstGeom prst="rec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Rectangle 5"/>
          <p:cNvSpPr/>
          <p:nvPr/>
        </p:nvSpPr>
        <p:spPr>
          <a:xfrm>
            <a:off x="1813620" y="3634020"/>
            <a:ext cx="805912" cy="790636"/>
          </a:xfrm>
          <a:prstGeom prst="rec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p:cNvSpPr/>
          <p:nvPr/>
        </p:nvSpPr>
        <p:spPr>
          <a:xfrm>
            <a:off x="2697076" y="3634020"/>
            <a:ext cx="805912" cy="790636"/>
          </a:xfrm>
          <a:prstGeom prst="rec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p:cNvSpPr/>
          <p:nvPr/>
        </p:nvSpPr>
        <p:spPr>
          <a:xfrm>
            <a:off x="3550976" y="3634020"/>
            <a:ext cx="805912" cy="790636"/>
          </a:xfrm>
          <a:prstGeom prst="rec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Rectangle 8"/>
          <p:cNvSpPr/>
          <p:nvPr/>
        </p:nvSpPr>
        <p:spPr>
          <a:xfrm>
            <a:off x="4426917" y="3626161"/>
            <a:ext cx="805912" cy="790636"/>
          </a:xfrm>
          <a:prstGeom prst="rect">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0" name="Picture 9"/>
          <p:cNvPicPr>
            <a:picLocks noChangeAspect="1" noChangeArrowheads="1"/>
          </p:cNvPicPr>
          <p:nvPr/>
        </p:nvPicPr>
        <p:blipFill>
          <a:blip r:embed="rId4"/>
          <a:srcRect/>
          <a:stretch>
            <a:fillRect/>
          </a:stretch>
        </p:blipFill>
        <p:spPr bwMode="auto">
          <a:xfrm>
            <a:off x="7349864" y="4775522"/>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2367839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p:txBody>
          <a:bodyPr/>
          <a:lstStyle/>
          <a:p>
            <a:pPr>
              <a:defRPr/>
            </a:pPr>
            <a:fld id="{25858E3D-064C-4F9E-A8FF-6DFDFB945C5C}" type="slidenum">
              <a:rPr lang="en-GB" smtClean="0">
                <a:solidFill>
                  <a:srgbClr val="000000"/>
                </a:solidFill>
              </a:rPr>
              <a:pPr>
                <a:defRPr/>
              </a:pPr>
              <a:t>34</a:t>
            </a:fld>
            <a:endParaRPr lang="en-GB">
              <a:solidFill>
                <a:srgbClr val="000000"/>
              </a:solidFill>
            </a:endParaRPr>
          </a:p>
        </p:txBody>
      </p:sp>
      <p:sp>
        <p:nvSpPr>
          <p:cNvPr id="6" name="Content Placeholder 2"/>
          <p:cNvSpPr txBox="1">
            <a:spLocks/>
          </p:cNvSpPr>
          <p:nvPr/>
        </p:nvSpPr>
        <p:spPr bwMode="auto">
          <a:xfrm>
            <a:off x="762000" y="1484784"/>
            <a:ext cx="7921625" cy="510530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tx2"/>
              </a:buClr>
              <a:buFont typeface="Arial" charset="0"/>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lr>
                <a:srgbClr val="00628C"/>
              </a:buClr>
              <a:buFont typeface="Arial" charset="0"/>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lr>
                <a:srgbClr val="00628C"/>
              </a:buClr>
              <a:buFont typeface="Arial" charset="0"/>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lr>
                <a:schemeClr val="accent2"/>
              </a:buClr>
              <a:buFont typeface="Arial" charset="0"/>
              <a:buChar char="●"/>
              <a:defRPr sz="1900">
                <a:solidFill>
                  <a:schemeClr val="tx1"/>
                </a:solidFill>
                <a:latin typeface="+mn-lt"/>
                <a:ea typeface="ＭＳ Ｐゴシック" charset="0"/>
              </a:defRPr>
            </a:lvl4pPr>
            <a:lvl5pPr marL="2057400" indent="-228600" algn="l" rtl="0" eaLnBrk="0" fontAlgn="base" hangingPunct="0">
              <a:spcBef>
                <a:spcPct val="20000"/>
              </a:spcBef>
              <a:spcAft>
                <a:spcPct val="0"/>
              </a:spcAft>
              <a:buClr>
                <a:schemeClr val="tx2"/>
              </a:buClr>
              <a:buFont typeface="Arial" charset="0"/>
              <a:buChar char="●"/>
              <a:defRPr sz="1900">
                <a:solidFill>
                  <a:schemeClr val="tx1"/>
                </a:solidFill>
                <a:latin typeface="+mn-lt"/>
                <a:ea typeface="ＭＳ Ｐゴシック" charset="0"/>
              </a:defRPr>
            </a:lvl5pPr>
            <a:lvl6pPr marL="2514600" indent="-228600" algn="l" rtl="0" fontAlgn="base">
              <a:spcBef>
                <a:spcPct val="20000"/>
              </a:spcBef>
              <a:spcAft>
                <a:spcPct val="0"/>
              </a:spcAft>
              <a:buClr>
                <a:schemeClr val="tx2"/>
              </a:buClr>
              <a:buFont typeface="Arial" charset="0"/>
              <a:buChar char="●"/>
              <a:defRPr sz="1900">
                <a:solidFill>
                  <a:schemeClr val="tx1"/>
                </a:solidFill>
                <a:latin typeface="+mn-lt"/>
              </a:defRPr>
            </a:lvl6pPr>
            <a:lvl7pPr marL="2971800" indent="-228600" algn="l" rtl="0" fontAlgn="base">
              <a:spcBef>
                <a:spcPct val="20000"/>
              </a:spcBef>
              <a:spcAft>
                <a:spcPct val="0"/>
              </a:spcAft>
              <a:buClr>
                <a:schemeClr val="tx2"/>
              </a:buClr>
              <a:buFont typeface="Arial" charset="0"/>
              <a:buChar char="●"/>
              <a:defRPr sz="1900">
                <a:solidFill>
                  <a:schemeClr val="tx1"/>
                </a:solidFill>
                <a:latin typeface="+mn-lt"/>
              </a:defRPr>
            </a:lvl7pPr>
            <a:lvl8pPr marL="3429000" indent="-228600" algn="l" rtl="0" fontAlgn="base">
              <a:spcBef>
                <a:spcPct val="20000"/>
              </a:spcBef>
              <a:spcAft>
                <a:spcPct val="0"/>
              </a:spcAft>
              <a:buClr>
                <a:schemeClr val="tx2"/>
              </a:buClr>
              <a:buFont typeface="Arial" charset="0"/>
              <a:buChar char="●"/>
              <a:defRPr sz="1900">
                <a:solidFill>
                  <a:schemeClr val="tx1"/>
                </a:solidFill>
                <a:latin typeface="+mn-lt"/>
              </a:defRPr>
            </a:lvl8pPr>
            <a:lvl9pPr marL="3886200" indent="-228600" algn="l" rtl="0" fontAlgn="base">
              <a:spcBef>
                <a:spcPct val="20000"/>
              </a:spcBef>
              <a:spcAft>
                <a:spcPct val="0"/>
              </a:spcAft>
              <a:buClr>
                <a:schemeClr val="tx2"/>
              </a:buClr>
              <a:buFont typeface="Arial" charset="0"/>
              <a:buChar char="●"/>
              <a:defRPr sz="1900">
                <a:solidFill>
                  <a:schemeClr val="tx1"/>
                </a:solidFill>
                <a:latin typeface="+mn-lt"/>
              </a:defRPr>
            </a:lvl9pPr>
          </a:lstStyle>
          <a:p>
            <a:pPr>
              <a:buClr>
                <a:srgbClr val="00628C"/>
              </a:buClr>
            </a:pPr>
            <a:r>
              <a:rPr lang="en-GB" kern="0" dirty="0">
                <a:solidFill>
                  <a:srgbClr val="000000"/>
                </a:solidFill>
              </a:rPr>
              <a:t>			  </a:t>
            </a:r>
            <a:r>
              <a:rPr lang="en-GB" kern="0" dirty="0">
                <a:solidFill>
                  <a:srgbClr val="00628E"/>
                </a:solidFill>
              </a:rPr>
              <a:t>Ralph posts 40 letters, some of 		  which are first class, and some are second.</a:t>
            </a:r>
          </a:p>
          <a:p>
            <a:pPr marL="0" indent="0">
              <a:buClr>
                <a:srgbClr val="00628C"/>
              </a:buClr>
            </a:pPr>
            <a:endParaRPr lang="en-GB" kern="0" dirty="0">
              <a:solidFill>
                <a:srgbClr val="00628E"/>
              </a:solidFill>
            </a:endParaRPr>
          </a:p>
          <a:p>
            <a:pPr marL="0" indent="0">
              <a:buClr>
                <a:srgbClr val="00628C"/>
              </a:buClr>
            </a:pPr>
            <a:r>
              <a:rPr lang="en-GB" kern="0" dirty="0">
                <a:solidFill>
                  <a:srgbClr val="00628E"/>
                </a:solidFill>
              </a:rPr>
              <a:t>He posts four times as many second class letters as first.</a:t>
            </a:r>
          </a:p>
          <a:p>
            <a:pPr marL="0" indent="0">
              <a:buClr>
                <a:srgbClr val="00628C"/>
              </a:buClr>
            </a:pPr>
            <a:endParaRPr lang="en-GB" kern="0" dirty="0">
              <a:solidFill>
                <a:srgbClr val="00628E"/>
              </a:solidFill>
            </a:endParaRPr>
          </a:p>
          <a:p>
            <a:pPr marL="0" indent="0">
              <a:buClr>
                <a:srgbClr val="00628C"/>
              </a:buClr>
            </a:pPr>
            <a:r>
              <a:rPr lang="en-GB" kern="0" dirty="0">
                <a:solidFill>
                  <a:srgbClr val="00628E"/>
                </a:solidFill>
              </a:rPr>
              <a:t>How many of each class of letter does he post?</a:t>
            </a:r>
          </a:p>
        </p:txBody>
      </p:sp>
      <p:pic>
        <p:nvPicPr>
          <p:cNvPr id="1028" name="Picture 4" descr="http://www.bitterwallet.com/wp-content/uploads/2009/01/3letters.jpg">
            <a:hlinkClick r:id="rId3"/>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04649" y="476518"/>
            <a:ext cx="1518745" cy="1411032"/>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9"/>
          <p:cNvPicPr>
            <a:picLocks noChangeAspect="1" noChangeArrowheads="1"/>
          </p:cNvPicPr>
          <p:nvPr/>
        </p:nvPicPr>
        <p:blipFill>
          <a:blip r:embed="rId5"/>
          <a:srcRect/>
          <a:stretch>
            <a:fillRect/>
          </a:stretch>
        </p:blipFill>
        <p:spPr bwMode="auto">
          <a:xfrm>
            <a:off x="7227204" y="5551373"/>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162847347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980728"/>
            <a:ext cx="8229600" cy="5573216"/>
          </a:xfrm>
        </p:spPr>
        <p:txBody>
          <a:bodyPr>
            <a:normAutofit fontScale="85000" lnSpcReduction="20000"/>
          </a:bodyPr>
          <a:lstStyle/>
          <a:p>
            <a:pPr marL="0" indent="0">
              <a:buClr>
                <a:srgbClr val="00628C"/>
              </a:buClr>
            </a:pPr>
            <a:r>
              <a:rPr lang="en-GB" sz="3300" dirty="0">
                <a:solidFill>
                  <a:srgbClr val="00628E"/>
                </a:solidFill>
              </a:rPr>
              <a:t>He posts four times as many second class letters as first.</a:t>
            </a:r>
          </a:p>
          <a:p>
            <a:pPr marL="0" indent="0">
              <a:buClr>
                <a:srgbClr val="00628C"/>
              </a:buClr>
            </a:pPr>
            <a:r>
              <a:rPr lang="en-GB" sz="3300" dirty="0">
                <a:solidFill>
                  <a:srgbClr val="00628E"/>
                </a:solidFill>
              </a:rPr>
              <a:t>How many of each class of letter does he post?</a:t>
            </a:r>
          </a:p>
          <a:p>
            <a:pPr>
              <a:buNone/>
            </a:pPr>
            <a:endParaRPr lang="en-GB" dirty="0"/>
          </a:p>
          <a:p>
            <a:pPr>
              <a:buNone/>
            </a:pPr>
            <a:r>
              <a:rPr lang="en-GB" dirty="0"/>
              <a:t>1</a:t>
            </a:r>
            <a:r>
              <a:rPr lang="en-GB" baseline="30000" dirty="0"/>
              <a:t>st</a:t>
            </a:r>
            <a:endParaRPr lang="en-GB" dirty="0"/>
          </a:p>
          <a:p>
            <a:pPr>
              <a:buNone/>
            </a:pPr>
            <a:r>
              <a:rPr lang="en-GB" dirty="0"/>
              <a:t>                                                       40</a:t>
            </a:r>
          </a:p>
          <a:p>
            <a:pPr>
              <a:buNone/>
            </a:pPr>
            <a:r>
              <a:rPr lang="en-GB" dirty="0"/>
              <a:t>2</a:t>
            </a:r>
            <a:r>
              <a:rPr lang="en-GB" baseline="30000" dirty="0"/>
              <a:t>nd</a:t>
            </a:r>
            <a:endParaRPr lang="en-GB" dirty="0"/>
          </a:p>
          <a:p>
            <a:pPr>
              <a:buNone/>
            </a:pPr>
            <a:r>
              <a:rPr lang="en-GB" dirty="0"/>
              <a:t>Class</a:t>
            </a:r>
          </a:p>
          <a:p>
            <a:pPr>
              <a:buNone/>
            </a:pPr>
            <a:endParaRPr lang="en-GB" dirty="0"/>
          </a:p>
          <a:p>
            <a:pPr>
              <a:buNone/>
            </a:pPr>
            <a:r>
              <a:rPr lang="en-GB" dirty="0"/>
              <a:t>40 ÷ 5 = 8</a:t>
            </a:r>
          </a:p>
          <a:p>
            <a:pPr>
              <a:buNone/>
            </a:pPr>
            <a:r>
              <a:rPr lang="en-GB" dirty="0"/>
              <a:t>8 x 4 = 32</a:t>
            </a:r>
          </a:p>
          <a:p>
            <a:pPr>
              <a:buNone/>
            </a:pPr>
            <a:r>
              <a:rPr lang="en-GB" dirty="0"/>
              <a:t>2</a:t>
            </a:r>
            <a:r>
              <a:rPr lang="en-GB" baseline="30000" dirty="0"/>
              <a:t>nd</a:t>
            </a:r>
            <a:r>
              <a:rPr lang="en-GB" dirty="0"/>
              <a:t> Class 32 letters </a:t>
            </a:r>
          </a:p>
          <a:p>
            <a:pPr>
              <a:buNone/>
            </a:pPr>
            <a:r>
              <a:rPr lang="en-GB" dirty="0"/>
              <a:t>1</a:t>
            </a:r>
            <a:r>
              <a:rPr lang="en-GB" baseline="30000" dirty="0"/>
              <a:t>st</a:t>
            </a:r>
            <a:r>
              <a:rPr lang="en-GB" dirty="0"/>
              <a:t> Class 8 letters</a:t>
            </a:r>
          </a:p>
          <a:p>
            <a:pPr>
              <a:buNone/>
            </a:pPr>
            <a:endParaRPr lang="en-GB" dirty="0"/>
          </a:p>
        </p:txBody>
      </p:sp>
      <p:sp>
        <p:nvSpPr>
          <p:cNvPr id="4" name="Rectangle 3"/>
          <p:cNvSpPr/>
          <p:nvPr/>
        </p:nvSpPr>
        <p:spPr>
          <a:xfrm>
            <a:off x="1619672" y="2708920"/>
            <a:ext cx="720080"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20000"/>
              </a:spcBef>
              <a:spcAft>
                <a:spcPct val="0"/>
              </a:spcAft>
              <a:buClr>
                <a:srgbClr val="00628C"/>
              </a:buClr>
              <a:buFont typeface="Arial" pitchFamily="34" charset="0"/>
              <a:buNone/>
            </a:pPr>
            <a:endParaRPr lang="en-GB" sz="2800" dirty="0">
              <a:solidFill>
                <a:srgbClr val="FFFFFF"/>
              </a:solidFill>
            </a:endParaRPr>
          </a:p>
        </p:txBody>
      </p:sp>
      <p:sp>
        <p:nvSpPr>
          <p:cNvPr id="5" name="Rectangle 4"/>
          <p:cNvSpPr/>
          <p:nvPr/>
        </p:nvSpPr>
        <p:spPr>
          <a:xfrm>
            <a:off x="1619672" y="3789040"/>
            <a:ext cx="720080"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20000"/>
              </a:spcBef>
              <a:spcAft>
                <a:spcPct val="0"/>
              </a:spcAft>
              <a:buClr>
                <a:srgbClr val="00628C"/>
              </a:buClr>
              <a:buFont typeface="Arial" pitchFamily="34" charset="0"/>
              <a:buNone/>
            </a:pPr>
            <a:endParaRPr lang="en-GB" sz="2800" dirty="0">
              <a:solidFill>
                <a:srgbClr val="FFFFFF"/>
              </a:solidFill>
            </a:endParaRPr>
          </a:p>
        </p:txBody>
      </p:sp>
      <p:cxnSp>
        <p:nvCxnSpPr>
          <p:cNvPr id="7" name="Straight Connector 6"/>
          <p:cNvCxnSpPr/>
          <p:nvPr/>
        </p:nvCxnSpPr>
        <p:spPr>
          <a:xfrm>
            <a:off x="5220072" y="2420888"/>
            <a:ext cx="0" cy="2448272"/>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2411760" y="3789040"/>
            <a:ext cx="720080"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20000"/>
              </a:spcBef>
              <a:spcAft>
                <a:spcPct val="0"/>
              </a:spcAft>
              <a:buClr>
                <a:srgbClr val="00628C"/>
              </a:buClr>
              <a:buFont typeface="Arial" pitchFamily="34" charset="0"/>
              <a:buNone/>
            </a:pPr>
            <a:endParaRPr lang="en-GB" sz="2800" dirty="0">
              <a:solidFill>
                <a:srgbClr val="FFFFFF"/>
              </a:solidFill>
            </a:endParaRPr>
          </a:p>
        </p:txBody>
      </p:sp>
      <p:sp>
        <p:nvSpPr>
          <p:cNvPr id="9" name="Rectangle 8"/>
          <p:cNvSpPr/>
          <p:nvPr/>
        </p:nvSpPr>
        <p:spPr>
          <a:xfrm>
            <a:off x="3995936" y="3789040"/>
            <a:ext cx="720080"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20000"/>
              </a:spcBef>
              <a:spcAft>
                <a:spcPct val="0"/>
              </a:spcAft>
              <a:buClr>
                <a:srgbClr val="00628C"/>
              </a:buClr>
              <a:buFont typeface="Arial" pitchFamily="34" charset="0"/>
              <a:buChar char="●"/>
            </a:pPr>
            <a:endParaRPr lang="en-GB" sz="2800">
              <a:solidFill>
                <a:srgbClr val="FFFFFF"/>
              </a:solidFill>
            </a:endParaRPr>
          </a:p>
        </p:txBody>
      </p:sp>
      <p:sp>
        <p:nvSpPr>
          <p:cNvPr id="10" name="Rectangle 9"/>
          <p:cNvSpPr/>
          <p:nvPr/>
        </p:nvSpPr>
        <p:spPr>
          <a:xfrm>
            <a:off x="3203848" y="3789040"/>
            <a:ext cx="720080"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20000"/>
              </a:spcBef>
              <a:spcAft>
                <a:spcPct val="0"/>
              </a:spcAft>
              <a:buClr>
                <a:srgbClr val="00628C"/>
              </a:buClr>
              <a:buFont typeface="Arial" pitchFamily="34" charset="0"/>
              <a:buChar char="●"/>
            </a:pPr>
            <a:endParaRPr lang="en-GB" sz="2800">
              <a:solidFill>
                <a:srgbClr val="FFFFFF"/>
              </a:solidFill>
            </a:endParaRPr>
          </a:p>
        </p:txBody>
      </p:sp>
      <p:sp>
        <p:nvSpPr>
          <p:cNvPr id="12" name="TextBox 11"/>
          <p:cNvSpPr txBox="1"/>
          <p:nvPr/>
        </p:nvSpPr>
        <p:spPr>
          <a:xfrm>
            <a:off x="1691680" y="2780928"/>
            <a:ext cx="576064" cy="523220"/>
          </a:xfrm>
          <a:prstGeom prst="rect">
            <a:avLst/>
          </a:prstGeom>
          <a:noFill/>
        </p:spPr>
        <p:txBody>
          <a:bodyPr wrap="square" rtlCol="0">
            <a:spAutoFit/>
          </a:bodyPr>
          <a:lstStyle/>
          <a:p>
            <a:pPr fontAlgn="base">
              <a:spcBef>
                <a:spcPct val="20000"/>
              </a:spcBef>
              <a:spcAft>
                <a:spcPct val="0"/>
              </a:spcAft>
              <a:buClr>
                <a:srgbClr val="00628C"/>
              </a:buClr>
              <a:buFont typeface="Arial" pitchFamily="34" charset="0"/>
              <a:buNone/>
            </a:pPr>
            <a:r>
              <a:rPr lang="en-GB" sz="2800" dirty="0">
                <a:solidFill>
                  <a:srgbClr val="000000"/>
                </a:solidFill>
              </a:rPr>
              <a:t> 8</a:t>
            </a:r>
          </a:p>
        </p:txBody>
      </p:sp>
      <p:sp>
        <p:nvSpPr>
          <p:cNvPr id="14" name="TextBox 13"/>
          <p:cNvSpPr txBox="1"/>
          <p:nvPr/>
        </p:nvSpPr>
        <p:spPr>
          <a:xfrm>
            <a:off x="1691680" y="3861048"/>
            <a:ext cx="576064" cy="523220"/>
          </a:xfrm>
          <a:prstGeom prst="rect">
            <a:avLst/>
          </a:prstGeom>
          <a:noFill/>
        </p:spPr>
        <p:txBody>
          <a:bodyPr wrap="square" rtlCol="0">
            <a:spAutoFit/>
          </a:bodyPr>
          <a:lstStyle/>
          <a:p>
            <a:pPr fontAlgn="base">
              <a:spcBef>
                <a:spcPct val="20000"/>
              </a:spcBef>
              <a:spcAft>
                <a:spcPct val="0"/>
              </a:spcAft>
              <a:buClr>
                <a:srgbClr val="00628C"/>
              </a:buClr>
              <a:buFont typeface="Arial" pitchFamily="34" charset="0"/>
              <a:buNone/>
            </a:pPr>
            <a:r>
              <a:rPr lang="en-GB" sz="2800" dirty="0">
                <a:solidFill>
                  <a:srgbClr val="000000"/>
                </a:solidFill>
              </a:rPr>
              <a:t> 8</a:t>
            </a:r>
          </a:p>
        </p:txBody>
      </p:sp>
      <p:sp>
        <p:nvSpPr>
          <p:cNvPr id="15" name="TextBox 14"/>
          <p:cNvSpPr txBox="1"/>
          <p:nvPr/>
        </p:nvSpPr>
        <p:spPr>
          <a:xfrm>
            <a:off x="2483768" y="3861048"/>
            <a:ext cx="576064" cy="523220"/>
          </a:xfrm>
          <a:prstGeom prst="rect">
            <a:avLst/>
          </a:prstGeom>
          <a:noFill/>
        </p:spPr>
        <p:txBody>
          <a:bodyPr wrap="square" rtlCol="0">
            <a:spAutoFit/>
          </a:bodyPr>
          <a:lstStyle/>
          <a:p>
            <a:pPr fontAlgn="base">
              <a:spcBef>
                <a:spcPct val="20000"/>
              </a:spcBef>
              <a:spcAft>
                <a:spcPct val="0"/>
              </a:spcAft>
              <a:buClr>
                <a:srgbClr val="00628C"/>
              </a:buClr>
              <a:buFont typeface="Arial" pitchFamily="34" charset="0"/>
              <a:buNone/>
            </a:pPr>
            <a:r>
              <a:rPr lang="en-GB" sz="2800" dirty="0">
                <a:solidFill>
                  <a:srgbClr val="000000"/>
                </a:solidFill>
              </a:rPr>
              <a:t> 8</a:t>
            </a:r>
          </a:p>
        </p:txBody>
      </p:sp>
      <p:sp>
        <p:nvSpPr>
          <p:cNvPr id="16" name="TextBox 15"/>
          <p:cNvSpPr txBox="1"/>
          <p:nvPr/>
        </p:nvSpPr>
        <p:spPr>
          <a:xfrm>
            <a:off x="3275856" y="3861048"/>
            <a:ext cx="576064" cy="523220"/>
          </a:xfrm>
          <a:prstGeom prst="rect">
            <a:avLst/>
          </a:prstGeom>
          <a:noFill/>
        </p:spPr>
        <p:txBody>
          <a:bodyPr wrap="square" rtlCol="0">
            <a:spAutoFit/>
          </a:bodyPr>
          <a:lstStyle/>
          <a:p>
            <a:pPr fontAlgn="base">
              <a:spcBef>
                <a:spcPct val="20000"/>
              </a:spcBef>
              <a:spcAft>
                <a:spcPct val="0"/>
              </a:spcAft>
              <a:buClr>
                <a:srgbClr val="00628C"/>
              </a:buClr>
              <a:buFont typeface="Arial" pitchFamily="34" charset="0"/>
              <a:buNone/>
            </a:pPr>
            <a:r>
              <a:rPr lang="en-GB" sz="2800" dirty="0">
                <a:solidFill>
                  <a:srgbClr val="000000"/>
                </a:solidFill>
              </a:rPr>
              <a:t> 8</a:t>
            </a:r>
          </a:p>
        </p:txBody>
      </p:sp>
      <p:sp>
        <p:nvSpPr>
          <p:cNvPr id="17" name="TextBox 16"/>
          <p:cNvSpPr txBox="1"/>
          <p:nvPr/>
        </p:nvSpPr>
        <p:spPr>
          <a:xfrm>
            <a:off x="4067944" y="3861048"/>
            <a:ext cx="576064" cy="523220"/>
          </a:xfrm>
          <a:prstGeom prst="rect">
            <a:avLst/>
          </a:prstGeom>
          <a:noFill/>
        </p:spPr>
        <p:txBody>
          <a:bodyPr wrap="square" rtlCol="0">
            <a:spAutoFit/>
          </a:bodyPr>
          <a:lstStyle/>
          <a:p>
            <a:pPr fontAlgn="base">
              <a:spcBef>
                <a:spcPct val="20000"/>
              </a:spcBef>
              <a:spcAft>
                <a:spcPct val="0"/>
              </a:spcAft>
              <a:buClr>
                <a:srgbClr val="00628C"/>
              </a:buClr>
              <a:buFont typeface="Arial" pitchFamily="34" charset="0"/>
              <a:buNone/>
            </a:pPr>
            <a:r>
              <a:rPr lang="en-GB" sz="2800" dirty="0">
                <a:solidFill>
                  <a:srgbClr val="000000"/>
                </a:solidFill>
              </a:rPr>
              <a:t> 8</a:t>
            </a:r>
          </a:p>
        </p:txBody>
      </p:sp>
      <p:pic>
        <p:nvPicPr>
          <p:cNvPr id="18" name="Picture 9"/>
          <p:cNvPicPr>
            <a:picLocks noChangeAspect="1" noChangeArrowheads="1"/>
          </p:cNvPicPr>
          <p:nvPr/>
        </p:nvPicPr>
        <p:blipFill>
          <a:blip r:embed="rId2"/>
          <a:srcRect/>
          <a:stretch>
            <a:fillRect/>
          </a:stretch>
        </p:blipFill>
        <p:spPr bwMode="auto">
          <a:xfrm>
            <a:off x="7349864" y="4775522"/>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3183317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linds(horizont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blinds(horizontal)">
                                      <p:cBhvr>
                                        <p:cTn id="17" dur="500"/>
                                        <p:tgtEl>
                                          <p:spTgt spid="3">
                                            <p:txEl>
                                              <p:pRg st="5" end="5"/>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Effect transition="in" filter="blinds(horizontal)">
                                      <p:cBhvr>
                                        <p:cTn id="20" dur="500"/>
                                        <p:tgtEl>
                                          <p:spTgt spid="3">
                                            <p:txEl>
                                              <p:pRg st="6" end="6"/>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blinds(horizontal)">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linds(horizontal)">
                                      <p:cBhvr>
                                        <p:cTn id="35" dur="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blinds(horizontal)">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linds(horizontal)">
                                      <p:cBhvr>
                                        <p:cTn id="45" dur="500"/>
                                        <p:tgtEl>
                                          <p:spTgt spid="7"/>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nodeType="clickEffect">
                                  <p:stCondLst>
                                    <p:cond delay="0"/>
                                  </p:stCondLst>
                                  <p:childTnLst>
                                    <p:set>
                                      <p:cBhvr>
                                        <p:cTn id="49" dur="1" fill="hold">
                                          <p:stCondLst>
                                            <p:cond delay="0"/>
                                          </p:stCondLst>
                                        </p:cTn>
                                        <p:tgtEl>
                                          <p:spTgt spid="3">
                                            <p:txEl>
                                              <p:pRg st="4" end="4"/>
                                            </p:txEl>
                                          </p:spTgt>
                                        </p:tgtEl>
                                        <p:attrNameLst>
                                          <p:attrName>style.visibility</p:attrName>
                                        </p:attrNameLst>
                                      </p:cBhvr>
                                      <p:to>
                                        <p:strVal val="visible"/>
                                      </p:to>
                                    </p:set>
                                    <p:animEffect transition="in" filter="blinds(horizontal)">
                                      <p:cBhvr>
                                        <p:cTn id="50" dur="500"/>
                                        <p:tgtEl>
                                          <p:spTgt spid="3">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Effect transition="in" filter="blinds(horizontal)">
                                      <p:cBhvr>
                                        <p:cTn id="55" dur="500"/>
                                        <p:tgtEl>
                                          <p:spTgt spid="3">
                                            <p:txEl>
                                              <p:pRg st="8" end="8"/>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3" presetClass="entr" presetSubtype="10" fill="hold" grpId="0" nodeType="click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linds(horizontal)">
                                      <p:cBhvr>
                                        <p:cTn id="60" dur="500"/>
                                        <p:tgtEl>
                                          <p:spTgt spid="12"/>
                                        </p:tgtEl>
                                      </p:cBhvr>
                                    </p:animEffect>
                                  </p:childTnLst>
                                </p:cTn>
                              </p:par>
                            </p:childTnLst>
                          </p:cTn>
                        </p:par>
                      </p:childTnLst>
                    </p:cTn>
                  </p:par>
                  <p:par>
                    <p:cTn id="61" fill="hold">
                      <p:stCondLst>
                        <p:cond delay="indefinite"/>
                      </p:stCondLst>
                      <p:childTnLst>
                        <p:par>
                          <p:cTn id="62" fill="hold">
                            <p:stCondLst>
                              <p:cond delay="0"/>
                            </p:stCondLst>
                            <p:childTnLst>
                              <p:par>
                                <p:cTn id="63" presetID="3" presetClass="entr" presetSubtype="10" fill="hold" grpId="0" nodeType="click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blinds(horizontal)">
                                      <p:cBhvr>
                                        <p:cTn id="65" dur="5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3" presetClass="entr" presetSubtype="1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linds(horizontal)">
                                      <p:cBhvr>
                                        <p:cTn id="70" dur="500"/>
                                        <p:tgtEl>
                                          <p:spTgt spid="15"/>
                                        </p:tgtEl>
                                      </p:cBhvr>
                                    </p:animEffect>
                                  </p:childTnLst>
                                </p:cTn>
                              </p:par>
                            </p:childTnLst>
                          </p:cTn>
                        </p:par>
                      </p:childTnLst>
                    </p:cTn>
                  </p:par>
                  <p:par>
                    <p:cTn id="71" fill="hold">
                      <p:stCondLst>
                        <p:cond delay="indefinite"/>
                      </p:stCondLst>
                      <p:childTnLst>
                        <p:par>
                          <p:cTn id="72" fill="hold">
                            <p:stCondLst>
                              <p:cond delay="0"/>
                            </p:stCondLst>
                            <p:childTnLst>
                              <p:par>
                                <p:cTn id="73" presetID="3" presetClass="entr" presetSubtype="10" fill="hold" grpId="0" nodeType="click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blinds(horizontal)">
                                      <p:cBhvr>
                                        <p:cTn id="75" dur="500"/>
                                        <p:tgtEl>
                                          <p:spTgt spid="16"/>
                                        </p:tgtEl>
                                      </p:cBhvr>
                                    </p:animEffect>
                                  </p:childTnLst>
                                </p:cTn>
                              </p:par>
                            </p:childTnLst>
                          </p:cTn>
                        </p:par>
                      </p:childTnLst>
                    </p:cTn>
                  </p:par>
                  <p:par>
                    <p:cTn id="76" fill="hold">
                      <p:stCondLst>
                        <p:cond delay="indefinite"/>
                      </p:stCondLst>
                      <p:childTnLst>
                        <p:par>
                          <p:cTn id="77" fill="hold">
                            <p:stCondLst>
                              <p:cond delay="0"/>
                            </p:stCondLst>
                            <p:childTnLst>
                              <p:par>
                                <p:cTn id="78" presetID="3" presetClass="entr" presetSubtype="10" fill="hold" grpId="0" nodeType="clickEffect">
                                  <p:stCondLst>
                                    <p:cond delay="0"/>
                                  </p:stCondLst>
                                  <p:childTnLst>
                                    <p:set>
                                      <p:cBhvr>
                                        <p:cTn id="79" dur="1" fill="hold">
                                          <p:stCondLst>
                                            <p:cond delay="0"/>
                                          </p:stCondLst>
                                        </p:cTn>
                                        <p:tgtEl>
                                          <p:spTgt spid="17"/>
                                        </p:tgtEl>
                                        <p:attrNameLst>
                                          <p:attrName>style.visibility</p:attrName>
                                        </p:attrNameLst>
                                      </p:cBhvr>
                                      <p:to>
                                        <p:strVal val="visible"/>
                                      </p:to>
                                    </p:set>
                                    <p:animEffect transition="in" filter="blinds(horizontal)">
                                      <p:cBhvr>
                                        <p:cTn id="80" dur="500"/>
                                        <p:tgtEl>
                                          <p:spTgt spid="17"/>
                                        </p:tgtEl>
                                      </p:cBhvr>
                                    </p:animEffect>
                                  </p:childTnLst>
                                </p:cTn>
                              </p:par>
                            </p:childTnLst>
                          </p:cTn>
                        </p:par>
                      </p:childTnLst>
                    </p:cTn>
                  </p:par>
                  <p:par>
                    <p:cTn id="81" fill="hold">
                      <p:stCondLst>
                        <p:cond delay="indefinite"/>
                      </p:stCondLst>
                      <p:childTnLst>
                        <p:par>
                          <p:cTn id="82" fill="hold">
                            <p:stCondLst>
                              <p:cond delay="0"/>
                            </p:stCondLst>
                            <p:childTnLst>
                              <p:par>
                                <p:cTn id="83" presetID="3" presetClass="entr" presetSubtype="10" fill="hold" nodeType="clickEffect">
                                  <p:stCondLst>
                                    <p:cond delay="0"/>
                                  </p:stCondLst>
                                  <p:childTnLst>
                                    <p:set>
                                      <p:cBhvr>
                                        <p:cTn id="84" dur="1" fill="hold">
                                          <p:stCondLst>
                                            <p:cond delay="0"/>
                                          </p:stCondLst>
                                        </p:cTn>
                                        <p:tgtEl>
                                          <p:spTgt spid="3">
                                            <p:txEl>
                                              <p:pRg st="9" end="9"/>
                                            </p:txEl>
                                          </p:spTgt>
                                        </p:tgtEl>
                                        <p:attrNameLst>
                                          <p:attrName>style.visibility</p:attrName>
                                        </p:attrNameLst>
                                      </p:cBhvr>
                                      <p:to>
                                        <p:strVal val="visible"/>
                                      </p:to>
                                    </p:set>
                                    <p:animEffect transition="in" filter="blinds(horizontal)">
                                      <p:cBhvr>
                                        <p:cTn id="85" dur="500"/>
                                        <p:tgtEl>
                                          <p:spTgt spid="3">
                                            <p:txEl>
                                              <p:pRg st="9" end="9"/>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3" presetClass="entr" presetSubtype="10" fill="hold" nodeType="clickEffect">
                                  <p:stCondLst>
                                    <p:cond delay="0"/>
                                  </p:stCondLst>
                                  <p:childTnLst>
                                    <p:set>
                                      <p:cBhvr>
                                        <p:cTn id="89" dur="1" fill="hold">
                                          <p:stCondLst>
                                            <p:cond delay="0"/>
                                          </p:stCondLst>
                                        </p:cTn>
                                        <p:tgtEl>
                                          <p:spTgt spid="3">
                                            <p:txEl>
                                              <p:pRg st="10" end="10"/>
                                            </p:txEl>
                                          </p:spTgt>
                                        </p:tgtEl>
                                        <p:attrNameLst>
                                          <p:attrName>style.visibility</p:attrName>
                                        </p:attrNameLst>
                                      </p:cBhvr>
                                      <p:to>
                                        <p:strVal val="visible"/>
                                      </p:to>
                                    </p:set>
                                    <p:animEffect transition="in" filter="blinds(horizontal)">
                                      <p:cBhvr>
                                        <p:cTn id="90" dur="500"/>
                                        <p:tgtEl>
                                          <p:spTgt spid="3">
                                            <p:txEl>
                                              <p:pRg st="10" end="10"/>
                                            </p:txEl>
                                          </p:spTgt>
                                        </p:tgtEl>
                                      </p:cBhvr>
                                    </p:animEffect>
                                  </p:childTnLst>
                                </p:cTn>
                              </p:par>
                            </p:childTnLst>
                          </p:cTn>
                        </p:par>
                      </p:childTnLst>
                    </p:cTn>
                  </p:par>
                  <p:par>
                    <p:cTn id="91" fill="hold">
                      <p:stCondLst>
                        <p:cond delay="indefinite"/>
                      </p:stCondLst>
                      <p:childTnLst>
                        <p:par>
                          <p:cTn id="92" fill="hold">
                            <p:stCondLst>
                              <p:cond delay="0"/>
                            </p:stCondLst>
                            <p:childTnLst>
                              <p:par>
                                <p:cTn id="93" presetID="3" presetClass="entr" presetSubtype="10" fill="hold" nodeType="clickEffect">
                                  <p:stCondLst>
                                    <p:cond delay="0"/>
                                  </p:stCondLst>
                                  <p:childTnLst>
                                    <p:set>
                                      <p:cBhvr>
                                        <p:cTn id="94" dur="1" fill="hold">
                                          <p:stCondLst>
                                            <p:cond delay="0"/>
                                          </p:stCondLst>
                                        </p:cTn>
                                        <p:tgtEl>
                                          <p:spTgt spid="3">
                                            <p:txEl>
                                              <p:pRg st="11" end="11"/>
                                            </p:txEl>
                                          </p:spTgt>
                                        </p:tgtEl>
                                        <p:attrNameLst>
                                          <p:attrName>style.visibility</p:attrName>
                                        </p:attrNameLst>
                                      </p:cBhvr>
                                      <p:to>
                                        <p:strVal val="visible"/>
                                      </p:to>
                                    </p:set>
                                    <p:animEffect transition="in" filter="blinds(horizontal)">
                                      <p:cBhvr>
                                        <p:cTn id="95"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0" grpId="0" animBg="1"/>
      <p:bldP spid="12" grpId="0"/>
      <p:bldP spid="14" grpId="0"/>
      <p:bldP spid="15" grpId="0"/>
      <p:bldP spid="16" grpId="0"/>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661844" y="470718"/>
            <a:ext cx="7772400" cy="1470025"/>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7200" dirty="0">
                <a:solidFill>
                  <a:schemeClr val="tx2"/>
                </a:solidFill>
                <a:latin typeface="Arial" panose="020B0604020202020204" pitchFamily="34" charset="0"/>
                <a:cs typeface="Arial" panose="020B0604020202020204" pitchFamily="34" charset="0"/>
              </a:rPr>
              <a:t>What is Mastery?</a:t>
            </a:r>
          </a:p>
        </p:txBody>
      </p:sp>
      <p:sp>
        <p:nvSpPr>
          <p:cNvPr id="7" name="Content Placeholder 2"/>
          <p:cNvSpPr>
            <a:spLocks noGrp="1"/>
          </p:cNvSpPr>
          <p:nvPr>
            <p:ph idx="1"/>
          </p:nvPr>
        </p:nvSpPr>
        <p:spPr>
          <a:xfrm>
            <a:off x="1252051" y="1802130"/>
            <a:ext cx="6591985" cy="4175720"/>
          </a:xfrm>
        </p:spPr>
        <p:txBody>
          <a:bodyPr>
            <a:noAutofit/>
          </a:bodyPr>
          <a:lstStyle/>
          <a:p>
            <a:r>
              <a:rPr lang="en-GB" sz="2800" dirty="0">
                <a:solidFill>
                  <a:schemeClr val="tx2"/>
                </a:solidFill>
                <a:latin typeface="HfW cursive" pitchFamily="2" charset="0"/>
              </a:rPr>
              <a:t>Deep and sustainable </a:t>
            </a:r>
            <a:r>
              <a:rPr lang="en-GB" sz="2800" dirty="0" smtClean="0">
                <a:solidFill>
                  <a:schemeClr val="tx2"/>
                </a:solidFill>
                <a:latin typeface="HfW cursive" pitchFamily="2" charset="0"/>
              </a:rPr>
              <a:t>learning in small steps</a:t>
            </a:r>
            <a:endParaRPr lang="en-GB" sz="2800" dirty="0">
              <a:solidFill>
                <a:schemeClr val="tx2"/>
              </a:solidFill>
              <a:latin typeface="HfW cursive" pitchFamily="2" charset="0"/>
            </a:endParaRPr>
          </a:p>
          <a:p>
            <a:r>
              <a:rPr lang="en-GB" sz="2800" dirty="0">
                <a:solidFill>
                  <a:schemeClr val="tx2"/>
                </a:solidFill>
                <a:latin typeface="HfW cursive" pitchFamily="2" charset="0"/>
              </a:rPr>
              <a:t>The ability to build on something that has already been learnt.</a:t>
            </a:r>
          </a:p>
          <a:p>
            <a:r>
              <a:rPr lang="en-GB" sz="2800" dirty="0">
                <a:solidFill>
                  <a:schemeClr val="tx2"/>
                </a:solidFill>
                <a:latin typeface="HfW cursive" pitchFamily="2" charset="0"/>
              </a:rPr>
              <a:t>The ability to reason about a concept and make connections.</a:t>
            </a:r>
          </a:p>
          <a:p>
            <a:r>
              <a:rPr lang="en-GB" sz="2800" dirty="0">
                <a:solidFill>
                  <a:schemeClr val="tx2"/>
                </a:solidFill>
                <a:latin typeface="HfW cursive" pitchFamily="2" charset="0"/>
              </a:rPr>
              <a:t>To have conceptual and procedural </a:t>
            </a:r>
            <a:r>
              <a:rPr lang="en-GB" sz="2800" dirty="0" smtClean="0">
                <a:solidFill>
                  <a:schemeClr val="tx2"/>
                </a:solidFill>
                <a:latin typeface="HfW cursive" pitchFamily="2" charset="0"/>
              </a:rPr>
              <a:t>fluency.</a:t>
            </a:r>
            <a:endParaRPr lang="en-GB" sz="2800" dirty="0">
              <a:solidFill>
                <a:schemeClr val="tx2"/>
              </a:solidFill>
              <a:latin typeface="HfW cursive" pitchFamily="2" charset="0"/>
            </a:endParaRPr>
          </a:p>
        </p:txBody>
      </p:sp>
      <p:pic>
        <p:nvPicPr>
          <p:cNvPr id="4" name="Picture 9"/>
          <p:cNvPicPr>
            <a:picLocks noChangeAspect="1" noChangeArrowheads="1"/>
          </p:cNvPicPr>
          <p:nvPr/>
        </p:nvPicPr>
        <p:blipFill>
          <a:blip r:embed="rId3"/>
          <a:srcRect/>
          <a:stretch>
            <a:fillRect/>
          </a:stretch>
        </p:blipFill>
        <p:spPr bwMode="auto">
          <a:xfrm>
            <a:off x="7349864" y="4775522"/>
            <a:ext cx="1456421" cy="775851"/>
          </a:xfrm>
          <a:prstGeom prst="rect">
            <a:avLst/>
          </a:prstGeom>
          <a:noFill/>
          <a:ln w="9525">
            <a:noFill/>
            <a:miter lim="800000"/>
            <a:headEnd/>
            <a:tailEnd/>
          </a:ln>
          <a:effectLst/>
        </p:spPr>
      </p:pic>
    </p:spTree>
    <p:extLst>
      <p:ext uri="{BB962C8B-B14F-4D97-AF65-F5344CB8AC3E}">
        <p14:creationId xmlns:p14="http://schemas.microsoft.com/office/powerpoint/2010/main" xmlns="" val="804256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Maths Hub Template</Template>
  <TotalTime>3056</TotalTime>
  <Words>1102</Words>
  <Application>Microsoft Office PowerPoint</Application>
  <PresentationFormat>On-screen Show (4:3)</PresentationFormat>
  <Paragraphs>212</Paragraphs>
  <Slides>36</Slides>
  <Notes>22</Notes>
  <HiddenSlides>0</HiddenSlides>
  <MMClips>4</MMClips>
  <ScaleCrop>false</ScaleCrop>
  <HeadingPairs>
    <vt:vector size="4" baseType="variant">
      <vt:variant>
        <vt:lpstr>Theme</vt:lpstr>
      </vt:variant>
      <vt:variant>
        <vt:i4>2</vt:i4>
      </vt:variant>
      <vt:variant>
        <vt:lpstr>Slide Titles</vt:lpstr>
      </vt:variant>
      <vt:variant>
        <vt:i4>36</vt:i4>
      </vt:variant>
    </vt:vector>
  </HeadingPairs>
  <TitlesOfParts>
    <vt:vector size="38" baseType="lpstr">
      <vt:lpstr>Office Theme</vt:lpstr>
      <vt:lpstr>1_Office Theme</vt:lpstr>
      <vt:lpstr>Mastery in Mathematics</vt:lpstr>
      <vt:lpstr>Slide 2</vt:lpstr>
      <vt:lpstr>How is depth achieved in Maths?</vt:lpstr>
      <vt:lpstr>Slide 4</vt:lpstr>
      <vt:lpstr>Slide 5</vt:lpstr>
      <vt:lpstr>Slide 6</vt:lpstr>
      <vt:lpstr>Slide 7</vt:lpstr>
      <vt:lpstr>Slide 8</vt:lpstr>
      <vt:lpstr>Slide 9</vt:lpstr>
      <vt:lpstr>Concrete, Pictorial (iconic), Abstract </vt:lpstr>
      <vt:lpstr>Concrete – with specific values</vt:lpstr>
      <vt:lpstr>Resources and  Representations of Mathematics</vt:lpstr>
      <vt:lpstr>Have a go…</vt:lpstr>
      <vt:lpstr>Slide 14</vt:lpstr>
      <vt:lpstr>The Exchange Game – the beginning of column addition.</vt:lpstr>
      <vt:lpstr>Over to the children</vt:lpstr>
      <vt:lpstr>Your turn!</vt:lpstr>
      <vt:lpstr>Prior learning for column subtraction</vt:lpstr>
      <vt:lpstr>The Exchange Game – for  column subtraction.</vt:lpstr>
      <vt:lpstr>Over to the children</vt:lpstr>
      <vt:lpstr>Your turn!</vt:lpstr>
      <vt:lpstr>Progression through the stages</vt:lpstr>
      <vt:lpstr>Fluency       Reasoning       Problem                 Solving</vt:lpstr>
      <vt:lpstr>Multiplication and Division</vt:lpstr>
      <vt:lpstr>Which is the most useful representation of 7 X 6?  Why?</vt:lpstr>
      <vt:lpstr>Slide 26</vt:lpstr>
      <vt:lpstr>Slide 27</vt:lpstr>
      <vt:lpstr>Arrays extend into upper KS2 and beyond           4/7 x 7/8 =  </vt:lpstr>
      <vt:lpstr>Slide 29</vt:lpstr>
      <vt:lpstr>Slide 30</vt:lpstr>
      <vt:lpstr>Bar modelling for scaling</vt:lpstr>
      <vt:lpstr>Bar modelling with division</vt:lpstr>
      <vt:lpstr>Bar modelling with division and  fractions</vt:lpstr>
      <vt:lpstr>Slide 34</vt:lpstr>
      <vt:lpstr>Slide 35</vt:lpstr>
      <vt:lpstr>Slide 36</vt:lpstr>
    </vt:vector>
  </TitlesOfParts>
  <Company>St. John the Baptist School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 Harper</dc:creator>
  <cp:lastModifiedBy>Teacher7</cp:lastModifiedBy>
  <cp:revision>52</cp:revision>
  <dcterms:created xsi:type="dcterms:W3CDTF">2016-10-03T08:43:34Z</dcterms:created>
  <dcterms:modified xsi:type="dcterms:W3CDTF">2017-06-29T06:46:57Z</dcterms:modified>
</cp:coreProperties>
</file>